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44"/>
  </p:notesMasterIdLst>
  <p:sldIdLst>
    <p:sldId id="343" r:id="rId2"/>
    <p:sldId id="322" r:id="rId3"/>
    <p:sldId id="323" r:id="rId4"/>
    <p:sldId id="328" r:id="rId5"/>
    <p:sldId id="324" r:id="rId6"/>
    <p:sldId id="381" r:id="rId7"/>
    <p:sldId id="382" r:id="rId8"/>
    <p:sldId id="383" r:id="rId9"/>
    <p:sldId id="384" r:id="rId10"/>
    <p:sldId id="385" r:id="rId11"/>
    <p:sldId id="386" r:id="rId12"/>
    <p:sldId id="387" r:id="rId13"/>
    <p:sldId id="388" r:id="rId14"/>
    <p:sldId id="390" r:id="rId15"/>
    <p:sldId id="391" r:id="rId16"/>
    <p:sldId id="393" r:id="rId17"/>
    <p:sldId id="344" r:id="rId18"/>
    <p:sldId id="331" r:id="rId19"/>
    <p:sldId id="332" r:id="rId20"/>
    <p:sldId id="333" r:id="rId21"/>
    <p:sldId id="345" r:id="rId22"/>
    <p:sldId id="346" r:id="rId23"/>
    <p:sldId id="335" r:id="rId24"/>
    <p:sldId id="336" r:id="rId25"/>
    <p:sldId id="342" r:id="rId26"/>
    <p:sldId id="337" r:id="rId27"/>
    <p:sldId id="338" r:id="rId28"/>
    <p:sldId id="364" r:id="rId29"/>
    <p:sldId id="347" r:id="rId30"/>
    <p:sldId id="339" r:id="rId31"/>
    <p:sldId id="340" r:id="rId32"/>
    <p:sldId id="341" r:id="rId33"/>
    <p:sldId id="325" r:id="rId34"/>
    <p:sldId id="392" r:id="rId35"/>
    <p:sldId id="326" r:id="rId36"/>
    <p:sldId id="327" r:id="rId37"/>
    <p:sldId id="370" r:id="rId38"/>
    <p:sldId id="371" r:id="rId39"/>
    <p:sldId id="377" r:id="rId40"/>
    <p:sldId id="398" r:id="rId41"/>
    <p:sldId id="399" r:id="rId42"/>
    <p:sldId id="37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049785-8F68-4416-BDF5-82EF7643060E}">
          <p14:sldIdLst/>
        </p14:section>
        <p14:section name="Global Crisis" id="{C58C2511-88AA-45AF-832F-DA3D0F61B41E}">
          <p14:sldIdLst>
            <p14:sldId id="343"/>
            <p14:sldId id="322"/>
            <p14:sldId id="323"/>
            <p14:sldId id="328"/>
            <p14:sldId id="324"/>
            <p14:sldId id="381"/>
            <p14:sldId id="382"/>
            <p14:sldId id="383"/>
            <p14:sldId id="384"/>
            <p14:sldId id="385"/>
            <p14:sldId id="386"/>
            <p14:sldId id="387"/>
            <p14:sldId id="388"/>
            <p14:sldId id="390"/>
            <p14:sldId id="391"/>
            <p14:sldId id="393"/>
            <p14:sldId id="344"/>
            <p14:sldId id="331"/>
            <p14:sldId id="332"/>
            <p14:sldId id="333"/>
            <p14:sldId id="345"/>
            <p14:sldId id="346"/>
            <p14:sldId id="335"/>
            <p14:sldId id="336"/>
            <p14:sldId id="342"/>
            <p14:sldId id="337"/>
            <p14:sldId id="338"/>
            <p14:sldId id="364"/>
            <p14:sldId id="347"/>
            <p14:sldId id="339"/>
            <p14:sldId id="340"/>
            <p14:sldId id="341"/>
            <p14:sldId id="325"/>
            <p14:sldId id="392"/>
            <p14:sldId id="326"/>
            <p14:sldId id="327"/>
            <p14:sldId id="370"/>
            <p14:sldId id="371"/>
            <p14:sldId id="377"/>
            <p14:sldId id="398"/>
            <p14:sldId id="399"/>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7AA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2178" autoAdjust="0"/>
  </p:normalViewPr>
  <p:slideViewPr>
    <p:cSldViewPr snapToGrid="0">
      <p:cViewPr varScale="1">
        <p:scale>
          <a:sx n="75" d="100"/>
          <a:sy n="75" d="100"/>
        </p:scale>
        <p:origin x="166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Rs.Cr. Profit/Loss</c:v>
                </c:pt>
              </c:strCache>
            </c:strRef>
          </c:tx>
          <c:spPr>
            <a:solidFill>
              <a:schemeClr val="accent1">
                <a:alpha val="70000"/>
              </a:schemeClr>
            </a:solidFill>
            <a:ln>
              <a:noFill/>
            </a:ln>
            <a:effectLst/>
          </c:spPr>
          <c:invertIfNegative val="0"/>
          <c:dPt>
            <c:idx val="0"/>
            <c:invertIfNegative val="0"/>
            <c:bubble3D val="0"/>
            <c:spPr>
              <a:solidFill>
                <a:srgbClr val="FFC000"/>
              </a:solidFill>
              <a:ln w="76200">
                <a:solidFill>
                  <a:srgbClr val="FF0000"/>
                </a:solidFill>
              </a:ln>
              <a:effectLst/>
            </c:spPr>
            <c:extLst>
              <c:ext xmlns:c16="http://schemas.microsoft.com/office/drawing/2014/chart" uri="{C3380CC4-5D6E-409C-BE32-E72D297353CC}">
                <c16:uniqueId val="{00000001-A6E3-4066-93E5-A05688F2F844}"/>
              </c:ext>
            </c:extLst>
          </c:dPt>
          <c:dPt>
            <c:idx val="1"/>
            <c:invertIfNegative val="0"/>
            <c:bubble3D val="0"/>
            <c:spPr>
              <a:solidFill>
                <a:srgbClr val="9F2936"/>
              </a:solidFill>
              <a:ln>
                <a:noFill/>
              </a:ln>
              <a:effectLst/>
            </c:spPr>
            <c:extLst>
              <c:ext xmlns:c16="http://schemas.microsoft.com/office/drawing/2014/chart" uri="{C3380CC4-5D6E-409C-BE32-E72D297353CC}">
                <c16:uniqueId val="{00000003-A6E3-4066-93E5-A05688F2F844}"/>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BoB- Q3</c:v>
                </c:pt>
                <c:pt idx="1">
                  <c:v>PNB-Q4</c:v>
                </c:pt>
              </c:strCache>
            </c:strRef>
          </c:cat>
          <c:val>
            <c:numRef>
              <c:f>Sheet1!$B$2:$B$3</c:f>
              <c:numCache>
                <c:formatCode>General</c:formatCode>
                <c:ptCount val="2"/>
                <c:pt idx="0">
                  <c:v>-3342</c:v>
                </c:pt>
                <c:pt idx="1">
                  <c:v>-5367</c:v>
                </c:pt>
              </c:numCache>
            </c:numRef>
          </c:val>
          <c:extLst>
            <c:ext xmlns:c16="http://schemas.microsoft.com/office/drawing/2014/chart" uri="{C3380CC4-5D6E-409C-BE32-E72D297353CC}">
              <c16:uniqueId val="{00000002-A6E3-4066-93E5-A05688F2F844}"/>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rgbClr val="FF0000"/>
            </a:solidFill>
            <a:round/>
          </a:ln>
          <a:effectLst/>
        </c:spPr>
        <c:txPr>
          <a:bodyPr rot="-60000000" spcFirstLastPara="1" vertOverflow="ellipsis" vert="horz" wrap="square" anchor="ctr" anchorCtr="1"/>
          <a:lstStyle/>
          <a:p>
            <a:pPr>
              <a:defRPr sz="1800" b="0" i="0" u="none" strike="noStrike" kern="1200" cap="none" spc="20" normalizeH="0" baseline="0">
                <a:solidFill>
                  <a:schemeClr val="tx1"/>
                </a:solidFill>
                <a:effectLst/>
                <a:latin typeface="Franklin Gothic Heavy" panose="020B09030201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spc="20" baseline="0">
                <a:solidFill>
                  <a:schemeClr val="tx1">
                    <a:lumMod val="65000"/>
                    <a:lumOff val="35000"/>
                  </a:schemeClr>
                </a:solidFill>
                <a:latin typeface="+mn-lt"/>
                <a:ea typeface="+mn-ea"/>
                <a:cs typeface="+mn-cs"/>
              </a:defRPr>
            </a:pPr>
            <a:endParaRPr lang="en-US"/>
          </a:p>
        </c:txPr>
        <c:crossAx val="2061933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diagrams/_rels/data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diagrams/_rels/data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diagrams/_rels/data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_rels/data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1.png"/><Relationship Id="rId1" Type="http://schemas.openxmlformats.org/officeDocument/2006/relationships/image" Target="../media/image90.png"/><Relationship Id="rId4" Type="http://schemas.openxmlformats.org/officeDocument/2006/relationships/image" Target="../media/image92.png"/></Relationships>
</file>

<file path=ppt/diagrams/_rels/data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image" Target="../media/image94.png"/><Relationship Id="rId5" Type="http://schemas.openxmlformats.org/officeDocument/2006/relationships/image" Target="../media/image98.png"/><Relationship Id="rId4" Type="http://schemas.openxmlformats.org/officeDocument/2006/relationships/image" Target="../media/image97.pn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jpeg"/><Relationship Id="rId4" Type="http://schemas.openxmlformats.org/officeDocument/2006/relationships/image" Target="../media/image32.png"/></Relationships>
</file>

<file path=ppt/diagrams/_rels/data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ata8.xml.rels><?xml version="1.0" encoding="UTF-8" standalone="yes"?>
<Relationships xmlns="http://schemas.openxmlformats.org/package/2006/relationships"><Relationship Id="rId1" Type="http://schemas.openxmlformats.org/officeDocument/2006/relationships/hyperlink" Target="https://www.youtube.com/watch?v=OR9SrdijLc0"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diagrams/_rels/drawing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diagrams/_rels/drawing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diagrams/_rels/drawing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1.png"/><Relationship Id="rId1" Type="http://schemas.openxmlformats.org/officeDocument/2006/relationships/image" Target="../media/image90.png"/><Relationship Id="rId4" Type="http://schemas.openxmlformats.org/officeDocument/2006/relationships/image" Target="../media/image92.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image" Target="../media/image94.png"/><Relationship Id="rId5" Type="http://schemas.openxmlformats.org/officeDocument/2006/relationships/image" Target="../media/image98.png"/><Relationship Id="rId4" Type="http://schemas.openxmlformats.org/officeDocument/2006/relationships/image" Target="../media/image9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jpeg"/><Relationship Id="rId4" Type="http://schemas.openxmlformats.org/officeDocument/2006/relationships/image" Target="../media/image3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rawing8.xml.rels><?xml version="1.0" encoding="UTF-8" standalone="yes"?>
<Relationships xmlns="http://schemas.openxmlformats.org/package/2006/relationships"><Relationship Id="rId1" Type="http://schemas.openxmlformats.org/officeDocument/2006/relationships/hyperlink" Target="https://www.youtube.com/watch?v=OR9SrdijLc0"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B749D9-3968-4386-BAFB-051E98AD72E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C779472-C198-4779-808E-CA8FDE95B115}">
      <dgm:prSet phldrT="[Text]" custT="1"/>
      <dgm:spPr/>
      <dgm:t>
        <a:bodyPr/>
        <a:lstStyle/>
        <a:p>
          <a:r>
            <a:rPr lang="en-US" sz="2400" dirty="0">
              <a:solidFill>
                <a:schemeClr val="accent2">
                  <a:lumMod val="75000"/>
                </a:schemeClr>
              </a:solidFill>
            </a:rPr>
            <a:t>P2P lending</a:t>
          </a:r>
        </a:p>
      </dgm:t>
    </dgm:pt>
    <dgm:pt modelId="{FD70E4BE-0AA9-4A7C-841D-0252879A1E9C}" type="parTrans" cxnId="{2198248D-E04C-47FE-A460-8F8B59E5180A}">
      <dgm:prSet/>
      <dgm:spPr/>
      <dgm:t>
        <a:bodyPr/>
        <a:lstStyle/>
        <a:p>
          <a:endParaRPr lang="en-US"/>
        </a:p>
      </dgm:t>
    </dgm:pt>
    <dgm:pt modelId="{FDB55F27-6266-46F1-A873-7F16F5DD7C10}" type="sibTrans" cxnId="{2198248D-E04C-47FE-A460-8F8B59E5180A}">
      <dgm:prSet/>
      <dgm:spPr/>
      <dgm:t>
        <a:bodyPr/>
        <a:lstStyle/>
        <a:p>
          <a:endParaRPr lang="en-US"/>
        </a:p>
      </dgm:t>
    </dgm:pt>
    <dgm:pt modelId="{287A9946-FAB6-491B-BAB9-962EB24FD27F}">
      <dgm:prSet phldrT="[Text]" custT="1"/>
      <dgm:spPr/>
      <dgm:t>
        <a:bodyPr/>
        <a:lstStyle/>
        <a:p>
          <a:r>
            <a:rPr lang="en-US" sz="2400" dirty="0">
              <a:solidFill>
                <a:schemeClr val="accent2">
                  <a:lumMod val="75000"/>
                </a:schemeClr>
              </a:solidFill>
            </a:rPr>
            <a:t>Deepening Corporate Bond market</a:t>
          </a:r>
        </a:p>
      </dgm:t>
    </dgm:pt>
    <dgm:pt modelId="{645DAA95-6132-46B8-B121-BE8CAA10110E}" type="parTrans" cxnId="{2027CF88-60B4-4D53-A435-26921602FBB2}">
      <dgm:prSet/>
      <dgm:spPr/>
      <dgm:t>
        <a:bodyPr/>
        <a:lstStyle/>
        <a:p>
          <a:endParaRPr lang="en-US"/>
        </a:p>
      </dgm:t>
    </dgm:pt>
    <dgm:pt modelId="{4A74724C-1720-4D7A-8E64-A81B5FE0E7B1}" type="sibTrans" cxnId="{2027CF88-60B4-4D53-A435-26921602FBB2}">
      <dgm:prSet/>
      <dgm:spPr/>
      <dgm:t>
        <a:bodyPr/>
        <a:lstStyle/>
        <a:p>
          <a:endParaRPr lang="en-US"/>
        </a:p>
      </dgm:t>
    </dgm:pt>
    <dgm:pt modelId="{1037E8BF-A339-4389-A6D8-886EB41DA33E}">
      <dgm:prSet phldrT="[Text]" custT="1"/>
      <dgm:spPr/>
      <dgm:t>
        <a:bodyPr/>
        <a:lstStyle/>
        <a:p>
          <a:r>
            <a:rPr lang="en-US" sz="2400" dirty="0">
              <a:solidFill>
                <a:schemeClr val="accent2">
                  <a:lumMod val="75000"/>
                </a:schemeClr>
              </a:solidFill>
            </a:rPr>
            <a:t>P-Notes KYC</a:t>
          </a:r>
        </a:p>
      </dgm:t>
    </dgm:pt>
    <dgm:pt modelId="{D1D65B34-CB7D-4917-A95A-38D57F4B0240}" type="parTrans" cxnId="{AA06C010-F9FD-489B-B560-B67837E7931E}">
      <dgm:prSet/>
      <dgm:spPr/>
      <dgm:t>
        <a:bodyPr/>
        <a:lstStyle/>
        <a:p>
          <a:endParaRPr lang="en-US"/>
        </a:p>
      </dgm:t>
    </dgm:pt>
    <dgm:pt modelId="{781D127E-3BC0-428E-8798-3C3EA4246CBE}" type="sibTrans" cxnId="{AA06C010-F9FD-489B-B560-B67837E7931E}">
      <dgm:prSet/>
      <dgm:spPr/>
      <dgm:t>
        <a:bodyPr/>
        <a:lstStyle/>
        <a:p>
          <a:endParaRPr lang="en-US"/>
        </a:p>
      </dgm:t>
    </dgm:pt>
    <dgm:pt modelId="{43CB9934-25FB-4160-B870-4E1CC3EDD789}" type="pres">
      <dgm:prSet presAssocID="{C1B749D9-3968-4386-BAFB-051E98AD72E5}" presName="Name0" presStyleCnt="0">
        <dgm:presLayoutVars>
          <dgm:dir/>
          <dgm:resizeHandles val="exact"/>
        </dgm:presLayoutVars>
      </dgm:prSet>
      <dgm:spPr/>
    </dgm:pt>
    <dgm:pt modelId="{91C57777-4563-466B-AF3C-A810C422338F}" type="pres">
      <dgm:prSet presAssocID="{3C779472-C198-4779-808E-CA8FDE95B115}" presName="compNode" presStyleCnt="0"/>
      <dgm:spPr/>
    </dgm:pt>
    <dgm:pt modelId="{00D7D65B-AAB1-49AE-BB7E-BABE2F24138A}" type="pres">
      <dgm:prSet presAssocID="{3C779472-C198-4779-808E-CA8FDE95B115}" presName="pictRect" presStyleLbl="node1" presStyleIdx="0" presStyleCnt="3"/>
      <dgm:spPr>
        <a:blipFill rotWithShape="1">
          <a:blip xmlns:r="http://schemas.openxmlformats.org/officeDocument/2006/relationships" r:embed="rId1"/>
          <a:stretch>
            <a:fillRect/>
          </a:stretch>
        </a:blipFill>
      </dgm:spPr>
    </dgm:pt>
    <dgm:pt modelId="{DE673A41-A641-42C7-99E3-4985815A68DB}" type="pres">
      <dgm:prSet presAssocID="{3C779472-C198-4779-808E-CA8FDE95B115}" presName="textRect" presStyleLbl="revTx" presStyleIdx="0" presStyleCnt="3">
        <dgm:presLayoutVars>
          <dgm:bulletEnabled val="1"/>
        </dgm:presLayoutVars>
      </dgm:prSet>
      <dgm:spPr/>
    </dgm:pt>
    <dgm:pt modelId="{EB228324-E707-4B9F-B6DF-B34918C7387F}" type="pres">
      <dgm:prSet presAssocID="{FDB55F27-6266-46F1-A873-7F16F5DD7C10}" presName="sibTrans" presStyleLbl="sibTrans2D1" presStyleIdx="0" presStyleCnt="0"/>
      <dgm:spPr/>
    </dgm:pt>
    <dgm:pt modelId="{6879022C-683B-4781-B290-69AD5465FF61}" type="pres">
      <dgm:prSet presAssocID="{287A9946-FAB6-491B-BAB9-962EB24FD27F}" presName="compNode" presStyleCnt="0"/>
      <dgm:spPr/>
    </dgm:pt>
    <dgm:pt modelId="{3D2E0AB5-C590-4AD7-B9EC-3DA566803805}" type="pres">
      <dgm:prSet presAssocID="{287A9946-FAB6-491B-BAB9-962EB24FD27F}" presName="pictRect" presStyleLbl="node1" presStyleIdx="1" presStyleCnt="3"/>
      <dgm:spPr>
        <a:blipFill rotWithShape="1">
          <a:blip xmlns:r="http://schemas.openxmlformats.org/officeDocument/2006/relationships" r:embed="rId2"/>
          <a:stretch>
            <a:fillRect/>
          </a:stretch>
        </a:blipFill>
      </dgm:spPr>
    </dgm:pt>
    <dgm:pt modelId="{90EF3CC4-024C-41A8-8FB1-1DC690414216}" type="pres">
      <dgm:prSet presAssocID="{287A9946-FAB6-491B-BAB9-962EB24FD27F}" presName="textRect" presStyleLbl="revTx" presStyleIdx="1" presStyleCnt="3">
        <dgm:presLayoutVars>
          <dgm:bulletEnabled val="1"/>
        </dgm:presLayoutVars>
      </dgm:prSet>
      <dgm:spPr/>
    </dgm:pt>
    <dgm:pt modelId="{151A428B-FD5C-4A4F-BFE2-65F1809CC9FC}" type="pres">
      <dgm:prSet presAssocID="{4A74724C-1720-4D7A-8E64-A81B5FE0E7B1}" presName="sibTrans" presStyleLbl="sibTrans2D1" presStyleIdx="0" presStyleCnt="0"/>
      <dgm:spPr/>
    </dgm:pt>
    <dgm:pt modelId="{7E8C9E1D-9B56-4F69-843F-D20B22272E71}" type="pres">
      <dgm:prSet presAssocID="{1037E8BF-A339-4389-A6D8-886EB41DA33E}" presName="compNode" presStyleCnt="0"/>
      <dgm:spPr/>
    </dgm:pt>
    <dgm:pt modelId="{DEF53DD2-C556-4943-A0D5-4619058026D7}" type="pres">
      <dgm:prSet presAssocID="{1037E8BF-A339-4389-A6D8-886EB41DA33E}" presName="pictRect" presStyleLbl="node1" presStyleIdx="2" presStyleCnt="3"/>
      <dgm:spPr>
        <a:blipFill rotWithShape="1">
          <a:blip xmlns:r="http://schemas.openxmlformats.org/officeDocument/2006/relationships" r:embed="rId3"/>
          <a:stretch>
            <a:fillRect/>
          </a:stretch>
        </a:blipFill>
      </dgm:spPr>
    </dgm:pt>
    <dgm:pt modelId="{996EE247-28E7-438F-B50D-6BCD4D12F188}" type="pres">
      <dgm:prSet presAssocID="{1037E8BF-A339-4389-A6D8-886EB41DA33E}" presName="textRect" presStyleLbl="revTx" presStyleIdx="2" presStyleCnt="3">
        <dgm:presLayoutVars>
          <dgm:bulletEnabled val="1"/>
        </dgm:presLayoutVars>
      </dgm:prSet>
      <dgm:spPr/>
    </dgm:pt>
  </dgm:ptLst>
  <dgm:cxnLst>
    <dgm:cxn modelId="{3B6FB601-AE9F-4858-92A8-E625F24C3EF4}" type="presOf" srcId="{C1B749D9-3968-4386-BAFB-051E98AD72E5}" destId="{43CB9934-25FB-4160-B870-4E1CC3EDD789}" srcOrd="0" destOrd="0" presId="urn:microsoft.com/office/officeart/2005/8/layout/pList1"/>
    <dgm:cxn modelId="{4B0A7B7C-36C2-470D-A815-51205061C42F}" type="presOf" srcId="{3C779472-C198-4779-808E-CA8FDE95B115}" destId="{DE673A41-A641-42C7-99E3-4985815A68DB}" srcOrd="0" destOrd="0" presId="urn:microsoft.com/office/officeart/2005/8/layout/pList1"/>
    <dgm:cxn modelId="{2198248D-E04C-47FE-A460-8F8B59E5180A}" srcId="{C1B749D9-3968-4386-BAFB-051E98AD72E5}" destId="{3C779472-C198-4779-808E-CA8FDE95B115}" srcOrd="0" destOrd="0" parTransId="{FD70E4BE-0AA9-4A7C-841D-0252879A1E9C}" sibTransId="{FDB55F27-6266-46F1-A873-7F16F5DD7C10}"/>
    <dgm:cxn modelId="{451B57C3-0292-4AFD-A444-B63A0D3955D4}" type="presOf" srcId="{4A74724C-1720-4D7A-8E64-A81B5FE0E7B1}" destId="{151A428B-FD5C-4A4F-BFE2-65F1809CC9FC}" srcOrd="0" destOrd="0" presId="urn:microsoft.com/office/officeart/2005/8/layout/pList1"/>
    <dgm:cxn modelId="{9093D029-E8A5-471B-893D-39AA6B524E9D}" type="presOf" srcId="{FDB55F27-6266-46F1-A873-7F16F5DD7C10}" destId="{EB228324-E707-4B9F-B6DF-B34918C7387F}" srcOrd="0" destOrd="0" presId="urn:microsoft.com/office/officeart/2005/8/layout/pList1"/>
    <dgm:cxn modelId="{2027CF88-60B4-4D53-A435-26921602FBB2}" srcId="{C1B749D9-3968-4386-BAFB-051E98AD72E5}" destId="{287A9946-FAB6-491B-BAB9-962EB24FD27F}" srcOrd="1" destOrd="0" parTransId="{645DAA95-6132-46B8-B121-BE8CAA10110E}" sibTransId="{4A74724C-1720-4D7A-8E64-A81B5FE0E7B1}"/>
    <dgm:cxn modelId="{16B36793-933F-4237-9A43-A7FFDE0457D3}" type="presOf" srcId="{287A9946-FAB6-491B-BAB9-962EB24FD27F}" destId="{90EF3CC4-024C-41A8-8FB1-1DC690414216}" srcOrd="0" destOrd="0" presId="urn:microsoft.com/office/officeart/2005/8/layout/pList1"/>
    <dgm:cxn modelId="{E3808827-CB50-4D4E-A7B9-0DB57B695E64}" type="presOf" srcId="{1037E8BF-A339-4389-A6D8-886EB41DA33E}" destId="{996EE247-28E7-438F-B50D-6BCD4D12F188}" srcOrd="0" destOrd="0" presId="urn:microsoft.com/office/officeart/2005/8/layout/pList1"/>
    <dgm:cxn modelId="{AA06C010-F9FD-489B-B560-B67837E7931E}" srcId="{C1B749D9-3968-4386-BAFB-051E98AD72E5}" destId="{1037E8BF-A339-4389-A6D8-886EB41DA33E}" srcOrd="2" destOrd="0" parTransId="{D1D65B34-CB7D-4917-A95A-38D57F4B0240}" sibTransId="{781D127E-3BC0-428E-8798-3C3EA4246CBE}"/>
    <dgm:cxn modelId="{B11BD685-3BC6-4E39-A689-DE8578BC4A8E}" type="presParOf" srcId="{43CB9934-25FB-4160-B870-4E1CC3EDD789}" destId="{91C57777-4563-466B-AF3C-A810C422338F}" srcOrd="0" destOrd="0" presId="urn:microsoft.com/office/officeart/2005/8/layout/pList1"/>
    <dgm:cxn modelId="{F5B77C51-62DC-4129-9620-590AC78ED56D}" type="presParOf" srcId="{91C57777-4563-466B-AF3C-A810C422338F}" destId="{00D7D65B-AAB1-49AE-BB7E-BABE2F24138A}" srcOrd="0" destOrd="0" presId="urn:microsoft.com/office/officeart/2005/8/layout/pList1"/>
    <dgm:cxn modelId="{3B4F304F-1B37-4C6A-885D-79EE75C81BA1}" type="presParOf" srcId="{91C57777-4563-466B-AF3C-A810C422338F}" destId="{DE673A41-A641-42C7-99E3-4985815A68DB}" srcOrd="1" destOrd="0" presId="urn:microsoft.com/office/officeart/2005/8/layout/pList1"/>
    <dgm:cxn modelId="{D98898BD-44BA-48A0-BC08-1BE4F1A56EA9}" type="presParOf" srcId="{43CB9934-25FB-4160-B870-4E1CC3EDD789}" destId="{EB228324-E707-4B9F-B6DF-B34918C7387F}" srcOrd="1" destOrd="0" presId="urn:microsoft.com/office/officeart/2005/8/layout/pList1"/>
    <dgm:cxn modelId="{C8A87709-25EE-4310-8458-4E08C0345BC1}" type="presParOf" srcId="{43CB9934-25FB-4160-B870-4E1CC3EDD789}" destId="{6879022C-683B-4781-B290-69AD5465FF61}" srcOrd="2" destOrd="0" presId="urn:microsoft.com/office/officeart/2005/8/layout/pList1"/>
    <dgm:cxn modelId="{1E7CE521-00C2-4CAA-A1AC-D4525C16E5E8}" type="presParOf" srcId="{6879022C-683B-4781-B290-69AD5465FF61}" destId="{3D2E0AB5-C590-4AD7-B9EC-3DA566803805}" srcOrd="0" destOrd="0" presId="urn:microsoft.com/office/officeart/2005/8/layout/pList1"/>
    <dgm:cxn modelId="{A8A426D6-031F-4B28-A3E8-C41304E4842D}" type="presParOf" srcId="{6879022C-683B-4781-B290-69AD5465FF61}" destId="{90EF3CC4-024C-41A8-8FB1-1DC690414216}" srcOrd="1" destOrd="0" presId="urn:microsoft.com/office/officeart/2005/8/layout/pList1"/>
    <dgm:cxn modelId="{94A0542C-691C-431C-99DC-AB67775DDE88}" type="presParOf" srcId="{43CB9934-25FB-4160-B870-4E1CC3EDD789}" destId="{151A428B-FD5C-4A4F-BFE2-65F1809CC9FC}" srcOrd="3" destOrd="0" presId="urn:microsoft.com/office/officeart/2005/8/layout/pList1"/>
    <dgm:cxn modelId="{E445C555-F7C2-4E66-AA3B-7DA102AF6994}" type="presParOf" srcId="{43CB9934-25FB-4160-B870-4E1CC3EDD789}" destId="{7E8C9E1D-9B56-4F69-843F-D20B22272E71}" srcOrd="4" destOrd="0" presId="urn:microsoft.com/office/officeart/2005/8/layout/pList1"/>
    <dgm:cxn modelId="{83B0F9CB-4C6E-4D96-8036-68B82B1B2C70}" type="presParOf" srcId="{7E8C9E1D-9B56-4F69-843F-D20B22272E71}" destId="{DEF53DD2-C556-4943-A0D5-4619058026D7}" srcOrd="0" destOrd="0" presId="urn:microsoft.com/office/officeart/2005/8/layout/pList1"/>
    <dgm:cxn modelId="{97002F93-26F1-4329-9248-E8ED9809E7F8}" type="presParOf" srcId="{7E8C9E1D-9B56-4F69-843F-D20B22272E71}" destId="{996EE247-28E7-438F-B50D-6BCD4D12F188}"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6FBB830-960C-42EF-9014-DE7509E01A0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F52968E-1E3F-4036-A297-5865C573A117}">
      <dgm:prSet phldrT="[Text]"/>
      <dgm:spPr/>
      <dgm:t>
        <a:bodyPr/>
        <a:lstStyle/>
        <a:p>
          <a:r>
            <a:rPr lang="en-US" dirty="0"/>
            <a:t>Area</a:t>
          </a:r>
        </a:p>
      </dgm:t>
    </dgm:pt>
    <dgm:pt modelId="{415267C3-0B44-44EA-9FDE-23CFF96B07EB}" type="parTrans" cxnId="{BC7B6DC4-406B-44BF-914F-17C662BCC7B1}">
      <dgm:prSet/>
      <dgm:spPr/>
      <dgm:t>
        <a:bodyPr/>
        <a:lstStyle/>
        <a:p>
          <a:endParaRPr lang="en-US"/>
        </a:p>
      </dgm:t>
    </dgm:pt>
    <dgm:pt modelId="{F02CB58F-6167-4765-B3ED-5BBBCD8AF90B}" type="sibTrans" cxnId="{BC7B6DC4-406B-44BF-914F-17C662BCC7B1}">
      <dgm:prSet/>
      <dgm:spPr/>
      <dgm:t>
        <a:bodyPr/>
        <a:lstStyle/>
        <a:p>
          <a:endParaRPr lang="en-US"/>
        </a:p>
      </dgm:t>
    </dgm:pt>
    <dgm:pt modelId="{043CB80B-BCEC-45EB-B7CB-EB1B2BDD6801}">
      <dgm:prSet phldrT="[Text]"/>
      <dgm:spPr/>
      <dgm:t>
        <a:bodyPr/>
        <a:lstStyle/>
        <a:p>
          <a:r>
            <a:rPr lang="en-US" dirty="0"/>
            <a:t>Asset bubble?</a:t>
          </a:r>
        </a:p>
      </dgm:t>
    </dgm:pt>
    <dgm:pt modelId="{4616635A-5900-4EA4-8458-F5BB5E367BCF}" type="parTrans" cxnId="{78FFE3C0-C3CE-4F48-86C6-CAB1466BFE10}">
      <dgm:prSet/>
      <dgm:spPr/>
      <dgm:t>
        <a:bodyPr/>
        <a:lstStyle/>
        <a:p>
          <a:endParaRPr lang="en-US"/>
        </a:p>
      </dgm:t>
    </dgm:pt>
    <dgm:pt modelId="{52DBB27F-3BDA-4AA9-ABF0-0E7AE80882DB}" type="sibTrans" cxnId="{78FFE3C0-C3CE-4F48-86C6-CAB1466BFE10}">
      <dgm:prSet/>
      <dgm:spPr/>
      <dgm:t>
        <a:bodyPr/>
        <a:lstStyle/>
        <a:p>
          <a:endParaRPr lang="en-US"/>
        </a:p>
      </dgm:t>
    </dgm:pt>
    <dgm:pt modelId="{A549AF1F-F284-4017-9ADC-D6D2A81F94D0}">
      <dgm:prSet phldrT="[Text]"/>
      <dgm:spPr/>
      <dgm:t>
        <a:bodyPr/>
        <a:lstStyle/>
        <a:p>
          <a:r>
            <a:rPr lang="en-US" dirty="0"/>
            <a:t>Doing / Done</a:t>
          </a:r>
        </a:p>
      </dgm:t>
    </dgm:pt>
    <dgm:pt modelId="{74E28358-9FCD-46C7-A65D-5CC39D5FD2A8}" type="parTrans" cxnId="{9EBC5890-54C3-4103-807F-37EC7C812671}">
      <dgm:prSet/>
      <dgm:spPr/>
      <dgm:t>
        <a:bodyPr/>
        <a:lstStyle/>
        <a:p>
          <a:endParaRPr lang="en-US"/>
        </a:p>
      </dgm:t>
    </dgm:pt>
    <dgm:pt modelId="{5F7152A5-EBBB-4A6A-971C-A2E4EB60CC33}" type="sibTrans" cxnId="{9EBC5890-54C3-4103-807F-37EC7C812671}">
      <dgm:prSet/>
      <dgm:spPr/>
      <dgm:t>
        <a:bodyPr/>
        <a:lstStyle/>
        <a:p>
          <a:endParaRPr lang="en-US"/>
        </a:p>
      </dgm:t>
    </dgm:pt>
    <dgm:pt modelId="{A508F686-B8E2-47A2-86B5-583E07C07147}">
      <dgm:prSet phldrT="[Text]"/>
      <dgm:spPr/>
      <dgm:t>
        <a:bodyPr/>
        <a:lstStyle/>
        <a:p>
          <a:r>
            <a:rPr lang="en-US" dirty="0"/>
            <a:t>Balance sheet clean up exercise</a:t>
          </a:r>
        </a:p>
      </dgm:t>
    </dgm:pt>
    <dgm:pt modelId="{A2F69542-74DB-4579-9227-446BA17976B9}" type="parTrans" cxnId="{5FDD6D7A-44ED-4C38-AAEC-A0292E54334F}">
      <dgm:prSet/>
      <dgm:spPr/>
      <dgm:t>
        <a:bodyPr/>
        <a:lstStyle/>
        <a:p>
          <a:endParaRPr lang="en-US"/>
        </a:p>
      </dgm:t>
    </dgm:pt>
    <dgm:pt modelId="{0A07DE52-36B0-4965-B5AE-D9F36712D8C5}" type="sibTrans" cxnId="{5FDD6D7A-44ED-4C38-AAEC-A0292E54334F}">
      <dgm:prSet/>
      <dgm:spPr/>
      <dgm:t>
        <a:bodyPr/>
        <a:lstStyle/>
        <a:p>
          <a:endParaRPr lang="en-US"/>
        </a:p>
      </dgm:t>
    </dgm:pt>
    <dgm:pt modelId="{7D343137-B762-4820-B39E-87D066F7D6C5}">
      <dgm:prSet phldrT="[Text]"/>
      <dgm:spPr/>
      <dgm:t>
        <a:bodyPr/>
        <a:lstStyle/>
        <a:p>
          <a:r>
            <a:rPr lang="en-US" dirty="0"/>
            <a:t>I&amp;B code.</a:t>
          </a:r>
        </a:p>
      </dgm:t>
    </dgm:pt>
    <dgm:pt modelId="{5C20219F-DD48-49E9-B8D0-89F2CD04E089}" type="parTrans" cxnId="{35C4FA84-4987-4C79-B34D-6753ADF324D8}">
      <dgm:prSet/>
      <dgm:spPr/>
      <dgm:t>
        <a:bodyPr/>
        <a:lstStyle/>
        <a:p>
          <a:endParaRPr lang="en-US"/>
        </a:p>
      </dgm:t>
    </dgm:pt>
    <dgm:pt modelId="{1F5AE5BB-B8A9-442C-A07F-E4F6D252746F}" type="sibTrans" cxnId="{35C4FA84-4987-4C79-B34D-6753ADF324D8}">
      <dgm:prSet/>
      <dgm:spPr/>
      <dgm:t>
        <a:bodyPr/>
        <a:lstStyle/>
        <a:p>
          <a:endParaRPr lang="en-US"/>
        </a:p>
      </dgm:t>
    </dgm:pt>
    <dgm:pt modelId="{ABC8CD64-A4F2-4019-9A50-1398B11435B0}">
      <dgm:prSet phldrT="[Text]"/>
      <dgm:spPr/>
      <dgm:t>
        <a:bodyPr/>
        <a:lstStyle/>
        <a:p>
          <a:r>
            <a:rPr lang="en-US" dirty="0"/>
            <a:t>BBB, Consolidation</a:t>
          </a:r>
        </a:p>
      </dgm:t>
    </dgm:pt>
    <dgm:pt modelId="{39C12C4F-2DEE-47EB-8D75-53635F7B43B4}" type="parTrans" cxnId="{21ED0C25-D65C-449C-B0E2-2E261BFE51C0}">
      <dgm:prSet/>
      <dgm:spPr/>
      <dgm:t>
        <a:bodyPr/>
        <a:lstStyle/>
        <a:p>
          <a:endParaRPr lang="en-US"/>
        </a:p>
      </dgm:t>
    </dgm:pt>
    <dgm:pt modelId="{869C32C0-624B-48B7-AC85-2A11293FBFBF}" type="sibTrans" cxnId="{21ED0C25-D65C-449C-B0E2-2E261BFE51C0}">
      <dgm:prSet/>
      <dgm:spPr/>
      <dgm:t>
        <a:bodyPr/>
        <a:lstStyle/>
        <a:p>
          <a:endParaRPr lang="en-US"/>
        </a:p>
      </dgm:t>
    </dgm:pt>
    <dgm:pt modelId="{80460F5C-7028-4522-91C9-6088B62084DF}">
      <dgm:prSet phldrT="[Text]"/>
      <dgm:spPr/>
      <dgm:t>
        <a:bodyPr/>
        <a:lstStyle/>
        <a:p>
          <a:r>
            <a:rPr lang="en-US" dirty="0">
              <a:solidFill>
                <a:schemeClr val="accent2">
                  <a:lumMod val="75000"/>
                </a:schemeClr>
              </a:solidFill>
            </a:rPr>
            <a:t>Deepening Corporate Bond market</a:t>
          </a:r>
        </a:p>
      </dgm:t>
    </dgm:pt>
    <dgm:pt modelId="{FF865C50-CD43-4F9D-8E4A-4413C04096EC}" type="parTrans" cxnId="{EABC3D9A-391E-4B48-8605-07D5CC7596E3}">
      <dgm:prSet/>
      <dgm:spPr/>
      <dgm:t>
        <a:bodyPr/>
        <a:lstStyle/>
        <a:p>
          <a:endParaRPr lang="en-US"/>
        </a:p>
      </dgm:t>
    </dgm:pt>
    <dgm:pt modelId="{18FE0353-22A4-4BCF-AE1E-8AFA5DBE53ED}" type="sibTrans" cxnId="{EABC3D9A-391E-4B48-8605-07D5CC7596E3}">
      <dgm:prSet/>
      <dgm:spPr/>
      <dgm:t>
        <a:bodyPr/>
        <a:lstStyle/>
        <a:p>
          <a:endParaRPr lang="en-US"/>
        </a:p>
      </dgm:t>
    </dgm:pt>
    <dgm:pt modelId="{6D9862FC-2B64-425A-8946-824A803722C0}">
      <dgm:prSet phldrT="[Text]"/>
      <dgm:spPr/>
      <dgm:t>
        <a:bodyPr/>
        <a:lstStyle/>
        <a:p>
          <a:r>
            <a:rPr lang="en-US" dirty="0">
              <a:solidFill>
                <a:schemeClr val="accent2">
                  <a:lumMod val="75000"/>
                </a:schemeClr>
              </a:solidFill>
            </a:rPr>
            <a:t>P2P lending norms</a:t>
          </a:r>
        </a:p>
      </dgm:t>
    </dgm:pt>
    <dgm:pt modelId="{A032B162-D5AC-45C1-ACDD-8C77A2DD88C3}" type="parTrans" cxnId="{5366C235-3968-441E-A228-91FBC888C829}">
      <dgm:prSet/>
      <dgm:spPr/>
      <dgm:t>
        <a:bodyPr/>
        <a:lstStyle/>
        <a:p>
          <a:endParaRPr lang="en-US"/>
        </a:p>
      </dgm:t>
    </dgm:pt>
    <dgm:pt modelId="{857A0235-E5C0-4E6B-93EC-7DF905C16D61}" type="sibTrans" cxnId="{5366C235-3968-441E-A228-91FBC888C829}">
      <dgm:prSet/>
      <dgm:spPr/>
      <dgm:t>
        <a:bodyPr/>
        <a:lstStyle/>
        <a:p>
          <a:endParaRPr lang="en-US"/>
        </a:p>
      </dgm:t>
    </dgm:pt>
    <dgm:pt modelId="{7434B806-7632-4715-AD47-54EEE9E29090}">
      <dgm:prSet phldrT="[Text]"/>
      <dgm:spPr/>
      <dgm:t>
        <a:bodyPr/>
        <a:lstStyle/>
        <a:p>
          <a:r>
            <a:rPr lang="en-US" dirty="0"/>
            <a:t>Banking Collapse?</a:t>
          </a:r>
        </a:p>
      </dgm:t>
    </dgm:pt>
    <dgm:pt modelId="{F011697F-38B6-41D3-94D7-D0CD810F5727}" type="parTrans" cxnId="{6D69853E-E438-41AA-BEE9-3A3651B10353}">
      <dgm:prSet/>
      <dgm:spPr/>
      <dgm:t>
        <a:bodyPr/>
        <a:lstStyle/>
        <a:p>
          <a:endParaRPr lang="en-US"/>
        </a:p>
      </dgm:t>
    </dgm:pt>
    <dgm:pt modelId="{B8BE4697-F29A-4343-BD61-2B499FCD65E5}" type="sibTrans" cxnId="{6D69853E-E438-41AA-BEE9-3A3651B10353}">
      <dgm:prSet/>
      <dgm:spPr/>
      <dgm:t>
        <a:bodyPr/>
        <a:lstStyle/>
        <a:p>
          <a:endParaRPr lang="en-US"/>
        </a:p>
      </dgm:t>
    </dgm:pt>
    <dgm:pt modelId="{0C9AFA0E-482B-4B64-98F4-F94308137AD2}">
      <dgm:prSet phldrT="[Text]"/>
      <dgm:spPr/>
      <dgm:t>
        <a:bodyPr/>
        <a:lstStyle/>
        <a:p>
          <a:r>
            <a:rPr lang="en-US" dirty="0"/>
            <a:t>Corporate borrowing?</a:t>
          </a:r>
        </a:p>
      </dgm:t>
    </dgm:pt>
    <dgm:pt modelId="{28F3C0F9-C189-4EAF-AB98-00F5A5870D82}" type="parTrans" cxnId="{7D689277-4CC5-4B87-ADD2-83314EBC5C13}">
      <dgm:prSet/>
      <dgm:spPr/>
      <dgm:t>
        <a:bodyPr/>
        <a:lstStyle/>
        <a:p>
          <a:endParaRPr lang="en-US"/>
        </a:p>
      </dgm:t>
    </dgm:pt>
    <dgm:pt modelId="{738562AE-01B4-4284-AAE4-889BB9948FBE}" type="sibTrans" cxnId="{7D689277-4CC5-4B87-ADD2-83314EBC5C13}">
      <dgm:prSet/>
      <dgm:spPr/>
      <dgm:t>
        <a:bodyPr/>
        <a:lstStyle/>
        <a:p>
          <a:endParaRPr lang="en-US"/>
        </a:p>
      </dgm:t>
    </dgm:pt>
    <dgm:pt modelId="{450750FD-5BE2-40BD-AE3D-F2B9935EB3D6}" type="pres">
      <dgm:prSet presAssocID="{D6FBB830-960C-42EF-9014-DE7509E01A05}" presName="Name0" presStyleCnt="0">
        <dgm:presLayoutVars>
          <dgm:dir/>
          <dgm:animLvl val="lvl"/>
          <dgm:resizeHandles val="exact"/>
        </dgm:presLayoutVars>
      </dgm:prSet>
      <dgm:spPr/>
    </dgm:pt>
    <dgm:pt modelId="{49420EA7-CA89-431A-8CD0-637FCABED5BF}" type="pres">
      <dgm:prSet presAssocID="{FF52968E-1E3F-4036-A297-5865C573A117}" presName="composite" presStyleCnt="0"/>
      <dgm:spPr/>
    </dgm:pt>
    <dgm:pt modelId="{0CF67233-3941-4B7D-9E51-BD057B983A13}" type="pres">
      <dgm:prSet presAssocID="{FF52968E-1E3F-4036-A297-5865C573A117}" presName="parTx" presStyleLbl="alignNode1" presStyleIdx="0" presStyleCnt="2">
        <dgm:presLayoutVars>
          <dgm:chMax val="0"/>
          <dgm:chPref val="0"/>
          <dgm:bulletEnabled val="1"/>
        </dgm:presLayoutVars>
      </dgm:prSet>
      <dgm:spPr/>
    </dgm:pt>
    <dgm:pt modelId="{4D2BCF95-093F-4618-9523-FC0AD3872F22}" type="pres">
      <dgm:prSet presAssocID="{FF52968E-1E3F-4036-A297-5865C573A117}" presName="desTx" presStyleLbl="alignAccFollowNode1" presStyleIdx="0" presStyleCnt="2">
        <dgm:presLayoutVars>
          <dgm:bulletEnabled val="1"/>
        </dgm:presLayoutVars>
      </dgm:prSet>
      <dgm:spPr/>
    </dgm:pt>
    <dgm:pt modelId="{6375D8B3-CD1F-4D80-88C5-DA27F5FED91D}" type="pres">
      <dgm:prSet presAssocID="{F02CB58F-6167-4765-B3ED-5BBBCD8AF90B}" presName="space" presStyleCnt="0"/>
      <dgm:spPr/>
    </dgm:pt>
    <dgm:pt modelId="{69CF5F17-AF6B-4974-96B9-0442FB704DC1}" type="pres">
      <dgm:prSet presAssocID="{A549AF1F-F284-4017-9ADC-D6D2A81F94D0}" presName="composite" presStyleCnt="0"/>
      <dgm:spPr/>
    </dgm:pt>
    <dgm:pt modelId="{2BF585C9-BD76-46FD-A5BA-3C47FCD04CC3}" type="pres">
      <dgm:prSet presAssocID="{A549AF1F-F284-4017-9ADC-D6D2A81F94D0}" presName="parTx" presStyleLbl="alignNode1" presStyleIdx="1" presStyleCnt="2">
        <dgm:presLayoutVars>
          <dgm:chMax val="0"/>
          <dgm:chPref val="0"/>
          <dgm:bulletEnabled val="1"/>
        </dgm:presLayoutVars>
      </dgm:prSet>
      <dgm:spPr/>
    </dgm:pt>
    <dgm:pt modelId="{F75E1DE7-5577-438B-8D33-17D3606D9B14}" type="pres">
      <dgm:prSet presAssocID="{A549AF1F-F284-4017-9ADC-D6D2A81F94D0}" presName="desTx" presStyleLbl="alignAccFollowNode1" presStyleIdx="1" presStyleCnt="2">
        <dgm:presLayoutVars>
          <dgm:bulletEnabled val="1"/>
        </dgm:presLayoutVars>
      </dgm:prSet>
      <dgm:spPr/>
    </dgm:pt>
  </dgm:ptLst>
  <dgm:cxnLst>
    <dgm:cxn modelId="{60B76EB0-FF34-43F4-A356-3AC82F90DA35}" type="presOf" srcId="{6D9862FC-2B64-425A-8946-824A803722C0}" destId="{F75E1DE7-5577-438B-8D33-17D3606D9B14}" srcOrd="0" destOrd="3" presId="urn:microsoft.com/office/officeart/2005/8/layout/hList1"/>
    <dgm:cxn modelId="{8EA9A7C7-9441-4793-8E74-71BD7D2002D2}" type="presOf" srcId="{7D343137-B762-4820-B39E-87D066F7D6C5}" destId="{F75E1DE7-5577-438B-8D33-17D3606D9B14}" srcOrd="0" destOrd="1" presId="urn:microsoft.com/office/officeart/2005/8/layout/hList1"/>
    <dgm:cxn modelId="{928968BF-C91B-4A3A-8240-6E04FEE026BF}" type="presOf" srcId="{ABC8CD64-A4F2-4019-9A50-1398B11435B0}" destId="{F75E1DE7-5577-438B-8D33-17D3606D9B14}" srcOrd="0" destOrd="2" presId="urn:microsoft.com/office/officeart/2005/8/layout/hList1"/>
    <dgm:cxn modelId="{21ED0C25-D65C-449C-B0E2-2E261BFE51C0}" srcId="{A549AF1F-F284-4017-9ADC-D6D2A81F94D0}" destId="{ABC8CD64-A4F2-4019-9A50-1398B11435B0}" srcOrd="2" destOrd="0" parTransId="{39C12C4F-2DEE-47EB-8D75-53635F7B43B4}" sibTransId="{869C32C0-624B-48B7-AC85-2A11293FBFBF}"/>
    <dgm:cxn modelId="{97ACE703-5887-41F7-86C7-1B0635112668}" type="presOf" srcId="{A508F686-B8E2-47A2-86B5-583E07C07147}" destId="{F75E1DE7-5577-438B-8D33-17D3606D9B14}" srcOrd="0" destOrd="0" presId="urn:microsoft.com/office/officeart/2005/8/layout/hList1"/>
    <dgm:cxn modelId="{5366C235-3968-441E-A228-91FBC888C829}" srcId="{A549AF1F-F284-4017-9ADC-D6D2A81F94D0}" destId="{6D9862FC-2B64-425A-8946-824A803722C0}" srcOrd="3" destOrd="0" parTransId="{A032B162-D5AC-45C1-ACDD-8C77A2DD88C3}" sibTransId="{857A0235-E5C0-4E6B-93EC-7DF905C16D61}"/>
    <dgm:cxn modelId="{78FFE3C0-C3CE-4F48-86C6-CAB1466BFE10}" srcId="{FF52968E-1E3F-4036-A297-5865C573A117}" destId="{043CB80B-BCEC-45EB-B7CB-EB1B2BDD6801}" srcOrd="1" destOrd="0" parTransId="{4616635A-5900-4EA4-8458-F5BB5E367BCF}" sibTransId="{52DBB27F-3BDA-4AA9-ABF0-0E7AE80882DB}"/>
    <dgm:cxn modelId="{DA21B434-4BF0-4209-B030-CBDD568BEA40}" type="presOf" srcId="{D6FBB830-960C-42EF-9014-DE7509E01A05}" destId="{450750FD-5BE2-40BD-AE3D-F2B9935EB3D6}" srcOrd="0" destOrd="0" presId="urn:microsoft.com/office/officeart/2005/8/layout/hList1"/>
    <dgm:cxn modelId="{9EBC5890-54C3-4103-807F-37EC7C812671}" srcId="{D6FBB830-960C-42EF-9014-DE7509E01A05}" destId="{A549AF1F-F284-4017-9ADC-D6D2A81F94D0}" srcOrd="1" destOrd="0" parTransId="{74E28358-9FCD-46C7-A65D-5CC39D5FD2A8}" sibTransId="{5F7152A5-EBBB-4A6A-971C-A2E4EB60CC33}"/>
    <dgm:cxn modelId="{7D689277-4CC5-4B87-ADD2-83314EBC5C13}" srcId="{FF52968E-1E3F-4036-A297-5865C573A117}" destId="{0C9AFA0E-482B-4B64-98F4-F94308137AD2}" srcOrd="0" destOrd="0" parTransId="{28F3C0F9-C189-4EAF-AB98-00F5A5870D82}" sibTransId="{738562AE-01B4-4284-AAE4-889BB9948FBE}"/>
    <dgm:cxn modelId="{8DB83E13-A37D-4EC0-97B4-1718AE306D89}" type="presOf" srcId="{80460F5C-7028-4522-91C9-6088B62084DF}" destId="{F75E1DE7-5577-438B-8D33-17D3606D9B14}" srcOrd="0" destOrd="4" presId="urn:microsoft.com/office/officeart/2005/8/layout/hList1"/>
    <dgm:cxn modelId="{6FE40DEE-880D-4B1D-9C59-94ACC14ED78A}" type="presOf" srcId="{043CB80B-BCEC-45EB-B7CB-EB1B2BDD6801}" destId="{4D2BCF95-093F-4618-9523-FC0AD3872F22}" srcOrd="0" destOrd="1" presId="urn:microsoft.com/office/officeart/2005/8/layout/hList1"/>
    <dgm:cxn modelId="{7DA8CECD-9BA8-4D4F-B050-0861F7092099}" type="presOf" srcId="{A549AF1F-F284-4017-9ADC-D6D2A81F94D0}" destId="{2BF585C9-BD76-46FD-A5BA-3C47FCD04CC3}" srcOrd="0" destOrd="0" presId="urn:microsoft.com/office/officeart/2005/8/layout/hList1"/>
    <dgm:cxn modelId="{0D16C382-A6BE-48E3-9F11-EE8133532240}" type="presOf" srcId="{FF52968E-1E3F-4036-A297-5865C573A117}" destId="{0CF67233-3941-4B7D-9E51-BD057B983A13}" srcOrd="0" destOrd="0" presId="urn:microsoft.com/office/officeart/2005/8/layout/hList1"/>
    <dgm:cxn modelId="{5FDD6D7A-44ED-4C38-AAEC-A0292E54334F}" srcId="{A549AF1F-F284-4017-9ADC-D6D2A81F94D0}" destId="{A508F686-B8E2-47A2-86B5-583E07C07147}" srcOrd="0" destOrd="0" parTransId="{A2F69542-74DB-4579-9227-446BA17976B9}" sibTransId="{0A07DE52-36B0-4965-B5AE-D9F36712D8C5}"/>
    <dgm:cxn modelId="{F3BDBDB1-F9E4-486D-A0BC-8DAA69A69E43}" type="presOf" srcId="{0C9AFA0E-482B-4B64-98F4-F94308137AD2}" destId="{4D2BCF95-093F-4618-9523-FC0AD3872F22}" srcOrd="0" destOrd="0" presId="urn:microsoft.com/office/officeart/2005/8/layout/hList1"/>
    <dgm:cxn modelId="{EABC3D9A-391E-4B48-8605-07D5CC7596E3}" srcId="{A549AF1F-F284-4017-9ADC-D6D2A81F94D0}" destId="{80460F5C-7028-4522-91C9-6088B62084DF}" srcOrd="4" destOrd="0" parTransId="{FF865C50-CD43-4F9D-8E4A-4413C04096EC}" sibTransId="{18FE0353-22A4-4BCF-AE1E-8AFA5DBE53ED}"/>
    <dgm:cxn modelId="{6D69853E-E438-41AA-BEE9-3A3651B10353}" srcId="{FF52968E-1E3F-4036-A297-5865C573A117}" destId="{7434B806-7632-4715-AD47-54EEE9E29090}" srcOrd="2" destOrd="0" parTransId="{F011697F-38B6-41D3-94D7-D0CD810F5727}" sibTransId="{B8BE4697-F29A-4343-BD61-2B499FCD65E5}"/>
    <dgm:cxn modelId="{35C4FA84-4987-4C79-B34D-6753ADF324D8}" srcId="{A549AF1F-F284-4017-9ADC-D6D2A81F94D0}" destId="{7D343137-B762-4820-B39E-87D066F7D6C5}" srcOrd="1" destOrd="0" parTransId="{5C20219F-DD48-49E9-B8D0-89F2CD04E089}" sibTransId="{1F5AE5BB-B8A9-442C-A07F-E4F6D252746F}"/>
    <dgm:cxn modelId="{A2B5DB0F-9BE7-4EB9-95E9-6C6099825482}" type="presOf" srcId="{7434B806-7632-4715-AD47-54EEE9E29090}" destId="{4D2BCF95-093F-4618-9523-FC0AD3872F22}" srcOrd="0" destOrd="2" presId="urn:microsoft.com/office/officeart/2005/8/layout/hList1"/>
    <dgm:cxn modelId="{BC7B6DC4-406B-44BF-914F-17C662BCC7B1}" srcId="{D6FBB830-960C-42EF-9014-DE7509E01A05}" destId="{FF52968E-1E3F-4036-A297-5865C573A117}" srcOrd="0" destOrd="0" parTransId="{415267C3-0B44-44EA-9FDE-23CFF96B07EB}" sibTransId="{F02CB58F-6167-4765-B3ED-5BBBCD8AF90B}"/>
    <dgm:cxn modelId="{BF301DB3-32E0-4328-BB6C-910D25E21DD9}" type="presParOf" srcId="{450750FD-5BE2-40BD-AE3D-F2B9935EB3D6}" destId="{49420EA7-CA89-431A-8CD0-637FCABED5BF}" srcOrd="0" destOrd="0" presId="urn:microsoft.com/office/officeart/2005/8/layout/hList1"/>
    <dgm:cxn modelId="{5C03C84F-87F3-4D28-89C1-358384B200E7}" type="presParOf" srcId="{49420EA7-CA89-431A-8CD0-637FCABED5BF}" destId="{0CF67233-3941-4B7D-9E51-BD057B983A13}" srcOrd="0" destOrd="0" presId="urn:microsoft.com/office/officeart/2005/8/layout/hList1"/>
    <dgm:cxn modelId="{3AA06DE4-4237-4ECC-BE80-4A178CE03904}" type="presParOf" srcId="{49420EA7-CA89-431A-8CD0-637FCABED5BF}" destId="{4D2BCF95-093F-4618-9523-FC0AD3872F22}" srcOrd="1" destOrd="0" presId="urn:microsoft.com/office/officeart/2005/8/layout/hList1"/>
    <dgm:cxn modelId="{B8027AFC-F630-4469-AD1D-2E16B77694B0}" type="presParOf" srcId="{450750FD-5BE2-40BD-AE3D-F2B9935EB3D6}" destId="{6375D8B3-CD1F-4D80-88C5-DA27F5FED91D}" srcOrd="1" destOrd="0" presId="urn:microsoft.com/office/officeart/2005/8/layout/hList1"/>
    <dgm:cxn modelId="{A7EB2572-DE5E-435B-BCF4-9D6990ABC216}" type="presParOf" srcId="{450750FD-5BE2-40BD-AE3D-F2B9935EB3D6}" destId="{69CF5F17-AF6B-4974-96B9-0442FB704DC1}" srcOrd="2" destOrd="0" presId="urn:microsoft.com/office/officeart/2005/8/layout/hList1"/>
    <dgm:cxn modelId="{A193F0EA-1282-4D74-95A8-834D699D2D30}" type="presParOf" srcId="{69CF5F17-AF6B-4974-96B9-0442FB704DC1}" destId="{2BF585C9-BD76-46FD-A5BA-3C47FCD04CC3}" srcOrd="0" destOrd="0" presId="urn:microsoft.com/office/officeart/2005/8/layout/hList1"/>
    <dgm:cxn modelId="{5B2A0C5F-2272-44D1-A13A-59AD0F6840BA}" type="presParOf" srcId="{69CF5F17-AF6B-4974-96B9-0442FB704DC1}" destId="{F75E1DE7-5577-438B-8D33-17D3606D9B1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4EB6C7-B809-4416-A3F8-1C210D439E21}" type="doc">
      <dgm:prSet loTypeId="urn:microsoft.com/office/officeart/2005/8/layout/arrow5" loCatId="process" qsTypeId="urn:microsoft.com/office/officeart/2005/8/quickstyle/simple1" qsCatId="simple" csTypeId="urn:microsoft.com/office/officeart/2005/8/colors/colorful1" csCatId="colorful" phldr="1"/>
      <dgm:spPr/>
      <dgm:t>
        <a:bodyPr/>
        <a:lstStyle/>
        <a:p>
          <a:endParaRPr lang="en-US"/>
        </a:p>
      </dgm:t>
    </dgm:pt>
    <dgm:pt modelId="{C75CAB65-7537-4556-BF87-FF9E9DADC66F}">
      <dgm:prSet phldrT="[Text]"/>
      <dgm:spPr/>
      <dgm:t>
        <a:bodyPr/>
        <a:lstStyle/>
        <a:p>
          <a:r>
            <a:rPr lang="en-US" dirty="0"/>
            <a:t>Seller</a:t>
          </a:r>
        </a:p>
      </dgm:t>
    </dgm:pt>
    <dgm:pt modelId="{63E1EE9C-F86A-453D-9D40-0B50137AA220}" type="parTrans" cxnId="{42113C85-C3D8-439D-B16E-E814344FE6B3}">
      <dgm:prSet/>
      <dgm:spPr/>
      <dgm:t>
        <a:bodyPr/>
        <a:lstStyle/>
        <a:p>
          <a:endParaRPr lang="en-US"/>
        </a:p>
      </dgm:t>
    </dgm:pt>
    <dgm:pt modelId="{93F08533-CFAC-49D0-A4B7-F432520AE1B5}" type="sibTrans" cxnId="{42113C85-C3D8-439D-B16E-E814344FE6B3}">
      <dgm:prSet/>
      <dgm:spPr/>
      <dgm:t>
        <a:bodyPr/>
        <a:lstStyle/>
        <a:p>
          <a:endParaRPr lang="en-US"/>
        </a:p>
      </dgm:t>
    </dgm:pt>
    <dgm:pt modelId="{16942728-189D-4D41-AE1D-F0BD2040FFA8}">
      <dgm:prSet phldrT="[Text]"/>
      <dgm:spPr/>
      <dgm:t>
        <a:bodyPr/>
        <a:lstStyle/>
        <a:p>
          <a:r>
            <a:rPr lang="en-US" dirty="0"/>
            <a:t>Buyer</a:t>
          </a:r>
        </a:p>
      </dgm:t>
    </dgm:pt>
    <dgm:pt modelId="{2A0EE3C2-61D0-4F01-8FBF-335FC012E23C}" type="parTrans" cxnId="{80CE1B93-1B78-458A-BEB4-DE51EA0A17EB}">
      <dgm:prSet/>
      <dgm:spPr/>
      <dgm:t>
        <a:bodyPr/>
        <a:lstStyle/>
        <a:p>
          <a:endParaRPr lang="en-US"/>
        </a:p>
      </dgm:t>
    </dgm:pt>
    <dgm:pt modelId="{FA614060-0BE1-4799-98FD-25E66903F835}" type="sibTrans" cxnId="{80CE1B93-1B78-458A-BEB4-DE51EA0A17EB}">
      <dgm:prSet/>
      <dgm:spPr/>
      <dgm:t>
        <a:bodyPr/>
        <a:lstStyle/>
        <a:p>
          <a:endParaRPr lang="en-US"/>
        </a:p>
      </dgm:t>
    </dgm:pt>
    <dgm:pt modelId="{B22F4BB7-517B-4DC0-84FD-EB76F9E4A5F0}" type="pres">
      <dgm:prSet presAssocID="{C84EB6C7-B809-4416-A3F8-1C210D439E21}" presName="diagram" presStyleCnt="0">
        <dgm:presLayoutVars>
          <dgm:dir/>
          <dgm:resizeHandles val="exact"/>
        </dgm:presLayoutVars>
      </dgm:prSet>
      <dgm:spPr/>
    </dgm:pt>
    <dgm:pt modelId="{F1583F2E-8E35-4EE2-9819-3FC73FD7A5D6}" type="pres">
      <dgm:prSet presAssocID="{C75CAB65-7537-4556-BF87-FF9E9DADC66F}" presName="arrow" presStyleLbl="node1" presStyleIdx="0" presStyleCnt="2">
        <dgm:presLayoutVars>
          <dgm:bulletEnabled val="1"/>
        </dgm:presLayoutVars>
      </dgm:prSet>
      <dgm:spPr/>
    </dgm:pt>
    <dgm:pt modelId="{4AE9CF19-4165-4EBD-8E8C-B8CC33267ECD}" type="pres">
      <dgm:prSet presAssocID="{16942728-189D-4D41-AE1D-F0BD2040FFA8}" presName="arrow" presStyleLbl="node1" presStyleIdx="1" presStyleCnt="2">
        <dgm:presLayoutVars>
          <dgm:bulletEnabled val="1"/>
        </dgm:presLayoutVars>
      </dgm:prSet>
      <dgm:spPr/>
    </dgm:pt>
  </dgm:ptLst>
  <dgm:cxnLst>
    <dgm:cxn modelId="{38C91E50-AA18-47AA-8EE3-B9BAE93F7CAA}" type="presOf" srcId="{16942728-189D-4D41-AE1D-F0BD2040FFA8}" destId="{4AE9CF19-4165-4EBD-8E8C-B8CC33267ECD}" srcOrd="0" destOrd="0" presId="urn:microsoft.com/office/officeart/2005/8/layout/arrow5"/>
    <dgm:cxn modelId="{42113C85-C3D8-439D-B16E-E814344FE6B3}" srcId="{C84EB6C7-B809-4416-A3F8-1C210D439E21}" destId="{C75CAB65-7537-4556-BF87-FF9E9DADC66F}" srcOrd="0" destOrd="0" parTransId="{63E1EE9C-F86A-453D-9D40-0B50137AA220}" sibTransId="{93F08533-CFAC-49D0-A4B7-F432520AE1B5}"/>
    <dgm:cxn modelId="{80CE1B93-1B78-458A-BEB4-DE51EA0A17EB}" srcId="{C84EB6C7-B809-4416-A3F8-1C210D439E21}" destId="{16942728-189D-4D41-AE1D-F0BD2040FFA8}" srcOrd="1" destOrd="0" parTransId="{2A0EE3C2-61D0-4F01-8FBF-335FC012E23C}" sibTransId="{FA614060-0BE1-4799-98FD-25E66903F835}"/>
    <dgm:cxn modelId="{598941E5-0963-438F-B64E-693C54B1483B}" type="presOf" srcId="{C75CAB65-7537-4556-BF87-FF9E9DADC66F}" destId="{F1583F2E-8E35-4EE2-9819-3FC73FD7A5D6}" srcOrd="0" destOrd="0" presId="urn:microsoft.com/office/officeart/2005/8/layout/arrow5"/>
    <dgm:cxn modelId="{9286443D-7C41-4B29-A015-D09BCAF64A26}" type="presOf" srcId="{C84EB6C7-B809-4416-A3F8-1C210D439E21}" destId="{B22F4BB7-517B-4DC0-84FD-EB76F9E4A5F0}" srcOrd="0" destOrd="0" presId="urn:microsoft.com/office/officeart/2005/8/layout/arrow5"/>
    <dgm:cxn modelId="{FF82C64F-671F-4AEC-B505-B45656B6CF62}" type="presParOf" srcId="{B22F4BB7-517B-4DC0-84FD-EB76F9E4A5F0}" destId="{F1583F2E-8E35-4EE2-9819-3FC73FD7A5D6}" srcOrd="0" destOrd="0" presId="urn:microsoft.com/office/officeart/2005/8/layout/arrow5"/>
    <dgm:cxn modelId="{FDE71572-FE87-42DE-B61B-A69A101F6B06}" type="presParOf" srcId="{B22F4BB7-517B-4DC0-84FD-EB76F9E4A5F0}" destId="{4AE9CF19-4165-4EBD-8E8C-B8CC33267ECD}" srcOrd="1" destOrd="0" presId="urn:microsoft.com/office/officeart/2005/8/layout/arrow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4EB6C7-B809-4416-A3F8-1C210D439E21}" type="doc">
      <dgm:prSet loTypeId="urn:microsoft.com/office/officeart/2005/8/layout/arrow5" loCatId="process" qsTypeId="urn:microsoft.com/office/officeart/2005/8/quickstyle/simple1" qsCatId="simple" csTypeId="urn:microsoft.com/office/officeart/2005/8/colors/colorful5" csCatId="colorful" phldr="1"/>
      <dgm:spPr/>
      <dgm:t>
        <a:bodyPr/>
        <a:lstStyle/>
        <a:p>
          <a:endParaRPr lang="en-US"/>
        </a:p>
      </dgm:t>
    </dgm:pt>
    <dgm:pt modelId="{C75CAB65-7537-4556-BF87-FF9E9DADC66F}">
      <dgm:prSet phldrT="[Text]"/>
      <dgm:spPr/>
      <dgm:t>
        <a:bodyPr/>
        <a:lstStyle/>
        <a:p>
          <a:r>
            <a:rPr lang="en-US" dirty="0"/>
            <a:t>Borrower</a:t>
          </a:r>
        </a:p>
      </dgm:t>
    </dgm:pt>
    <dgm:pt modelId="{63E1EE9C-F86A-453D-9D40-0B50137AA220}" type="parTrans" cxnId="{42113C85-C3D8-439D-B16E-E814344FE6B3}">
      <dgm:prSet/>
      <dgm:spPr/>
      <dgm:t>
        <a:bodyPr/>
        <a:lstStyle/>
        <a:p>
          <a:endParaRPr lang="en-US"/>
        </a:p>
      </dgm:t>
    </dgm:pt>
    <dgm:pt modelId="{93F08533-CFAC-49D0-A4B7-F432520AE1B5}" type="sibTrans" cxnId="{42113C85-C3D8-439D-B16E-E814344FE6B3}">
      <dgm:prSet/>
      <dgm:spPr/>
      <dgm:t>
        <a:bodyPr/>
        <a:lstStyle/>
        <a:p>
          <a:endParaRPr lang="en-US"/>
        </a:p>
      </dgm:t>
    </dgm:pt>
    <dgm:pt modelId="{86E46345-55CC-4074-9FFA-AB5DF01E8CCC}">
      <dgm:prSet phldrT="[Text]"/>
      <dgm:spPr/>
      <dgm:t>
        <a:bodyPr/>
        <a:lstStyle/>
        <a:p>
          <a:r>
            <a:rPr lang="en-US" dirty="0"/>
            <a:t>Lender</a:t>
          </a:r>
        </a:p>
      </dgm:t>
    </dgm:pt>
    <dgm:pt modelId="{8D3069E2-9B94-4271-B117-4A7CA3DCB558}" type="parTrans" cxnId="{BEEFB2D6-C3D3-4169-9B83-25B9E258E347}">
      <dgm:prSet/>
      <dgm:spPr/>
      <dgm:t>
        <a:bodyPr/>
        <a:lstStyle/>
        <a:p>
          <a:endParaRPr lang="en-US"/>
        </a:p>
      </dgm:t>
    </dgm:pt>
    <dgm:pt modelId="{7FFA12C3-C981-4FDC-ADF3-4BE07706100B}" type="sibTrans" cxnId="{BEEFB2D6-C3D3-4169-9B83-25B9E258E347}">
      <dgm:prSet/>
      <dgm:spPr/>
      <dgm:t>
        <a:bodyPr/>
        <a:lstStyle/>
        <a:p>
          <a:endParaRPr lang="en-US"/>
        </a:p>
      </dgm:t>
    </dgm:pt>
    <dgm:pt modelId="{B22F4BB7-517B-4DC0-84FD-EB76F9E4A5F0}" type="pres">
      <dgm:prSet presAssocID="{C84EB6C7-B809-4416-A3F8-1C210D439E21}" presName="diagram" presStyleCnt="0">
        <dgm:presLayoutVars>
          <dgm:dir/>
          <dgm:resizeHandles val="exact"/>
        </dgm:presLayoutVars>
      </dgm:prSet>
      <dgm:spPr/>
    </dgm:pt>
    <dgm:pt modelId="{F1583F2E-8E35-4EE2-9819-3FC73FD7A5D6}" type="pres">
      <dgm:prSet presAssocID="{C75CAB65-7537-4556-BF87-FF9E9DADC66F}" presName="arrow" presStyleLbl="node1" presStyleIdx="0" presStyleCnt="2">
        <dgm:presLayoutVars>
          <dgm:bulletEnabled val="1"/>
        </dgm:presLayoutVars>
      </dgm:prSet>
      <dgm:spPr/>
    </dgm:pt>
    <dgm:pt modelId="{7B83D9F0-7154-4A5E-8249-E5CED99AE37F}" type="pres">
      <dgm:prSet presAssocID="{86E46345-55CC-4074-9FFA-AB5DF01E8CCC}" presName="arrow" presStyleLbl="node1" presStyleIdx="1" presStyleCnt="2">
        <dgm:presLayoutVars>
          <dgm:bulletEnabled val="1"/>
        </dgm:presLayoutVars>
      </dgm:prSet>
      <dgm:spPr/>
    </dgm:pt>
  </dgm:ptLst>
  <dgm:cxnLst>
    <dgm:cxn modelId="{C2A6FD1E-386B-43E0-9D82-02808C693E07}" type="presOf" srcId="{86E46345-55CC-4074-9FFA-AB5DF01E8CCC}" destId="{7B83D9F0-7154-4A5E-8249-E5CED99AE37F}" srcOrd="0" destOrd="0" presId="urn:microsoft.com/office/officeart/2005/8/layout/arrow5"/>
    <dgm:cxn modelId="{42113C85-C3D8-439D-B16E-E814344FE6B3}" srcId="{C84EB6C7-B809-4416-A3F8-1C210D439E21}" destId="{C75CAB65-7537-4556-BF87-FF9E9DADC66F}" srcOrd="0" destOrd="0" parTransId="{63E1EE9C-F86A-453D-9D40-0B50137AA220}" sibTransId="{93F08533-CFAC-49D0-A4B7-F432520AE1B5}"/>
    <dgm:cxn modelId="{598941E5-0963-438F-B64E-693C54B1483B}" type="presOf" srcId="{C75CAB65-7537-4556-BF87-FF9E9DADC66F}" destId="{F1583F2E-8E35-4EE2-9819-3FC73FD7A5D6}" srcOrd="0" destOrd="0" presId="urn:microsoft.com/office/officeart/2005/8/layout/arrow5"/>
    <dgm:cxn modelId="{BEEFB2D6-C3D3-4169-9B83-25B9E258E347}" srcId="{C84EB6C7-B809-4416-A3F8-1C210D439E21}" destId="{86E46345-55CC-4074-9FFA-AB5DF01E8CCC}" srcOrd="1" destOrd="0" parTransId="{8D3069E2-9B94-4271-B117-4A7CA3DCB558}" sibTransId="{7FFA12C3-C981-4FDC-ADF3-4BE07706100B}"/>
    <dgm:cxn modelId="{9286443D-7C41-4B29-A015-D09BCAF64A26}" type="presOf" srcId="{C84EB6C7-B809-4416-A3F8-1C210D439E21}" destId="{B22F4BB7-517B-4DC0-84FD-EB76F9E4A5F0}" srcOrd="0" destOrd="0" presId="urn:microsoft.com/office/officeart/2005/8/layout/arrow5"/>
    <dgm:cxn modelId="{FF82C64F-671F-4AEC-B505-B45656B6CF62}" type="presParOf" srcId="{B22F4BB7-517B-4DC0-84FD-EB76F9E4A5F0}" destId="{F1583F2E-8E35-4EE2-9819-3FC73FD7A5D6}" srcOrd="0" destOrd="0" presId="urn:microsoft.com/office/officeart/2005/8/layout/arrow5"/>
    <dgm:cxn modelId="{B95CF2C4-3002-492E-B8ED-3BB84347AE4F}" type="presParOf" srcId="{B22F4BB7-517B-4DC0-84FD-EB76F9E4A5F0}" destId="{7B83D9F0-7154-4A5E-8249-E5CED99AE37F}" srcOrd="1" destOrd="0" presId="urn:microsoft.com/office/officeart/2005/8/layout/arrow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1B749D9-3968-4386-BAFB-051E98AD72E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C779472-C198-4779-808E-CA8FDE95B115}">
      <dgm:prSet phldrT="[Text]" custT="1"/>
      <dgm:spPr/>
      <dgm:t>
        <a:bodyPr/>
        <a:lstStyle/>
        <a:p>
          <a:r>
            <a:rPr lang="en-US" sz="2800" dirty="0">
              <a:solidFill>
                <a:schemeClr val="accent2">
                  <a:lumMod val="75000"/>
                </a:schemeClr>
              </a:solidFill>
            </a:rPr>
            <a:t>P2P lending</a:t>
          </a:r>
        </a:p>
      </dgm:t>
    </dgm:pt>
    <dgm:pt modelId="{FD70E4BE-0AA9-4A7C-841D-0252879A1E9C}" type="parTrans" cxnId="{2198248D-E04C-47FE-A460-8F8B59E5180A}">
      <dgm:prSet/>
      <dgm:spPr/>
      <dgm:t>
        <a:bodyPr/>
        <a:lstStyle/>
        <a:p>
          <a:endParaRPr lang="en-US"/>
        </a:p>
      </dgm:t>
    </dgm:pt>
    <dgm:pt modelId="{FDB55F27-6266-46F1-A873-7F16F5DD7C10}" type="sibTrans" cxnId="{2198248D-E04C-47FE-A460-8F8B59E5180A}">
      <dgm:prSet/>
      <dgm:spPr/>
      <dgm:t>
        <a:bodyPr/>
        <a:lstStyle/>
        <a:p>
          <a:endParaRPr lang="en-US"/>
        </a:p>
      </dgm:t>
    </dgm:pt>
    <dgm:pt modelId="{287A9946-FAB6-491B-BAB9-962EB24FD27F}">
      <dgm:prSet phldrT="[Text]" custT="1"/>
      <dgm:spPr/>
      <dgm:t>
        <a:bodyPr/>
        <a:lstStyle/>
        <a:p>
          <a:r>
            <a:rPr lang="en-US" sz="2800" dirty="0">
              <a:solidFill>
                <a:schemeClr val="accent2">
                  <a:lumMod val="75000"/>
                </a:schemeClr>
              </a:solidFill>
            </a:rPr>
            <a:t>Deepening Corporate Bond market</a:t>
          </a:r>
        </a:p>
      </dgm:t>
    </dgm:pt>
    <dgm:pt modelId="{645DAA95-6132-46B8-B121-BE8CAA10110E}" type="parTrans" cxnId="{2027CF88-60B4-4D53-A435-26921602FBB2}">
      <dgm:prSet/>
      <dgm:spPr/>
      <dgm:t>
        <a:bodyPr/>
        <a:lstStyle/>
        <a:p>
          <a:endParaRPr lang="en-US"/>
        </a:p>
      </dgm:t>
    </dgm:pt>
    <dgm:pt modelId="{4A74724C-1720-4D7A-8E64-A81B5FE0E7B1}" type="sibTrans" cxnId="{2027CF88-60B4-4D53-A435-26921602FBB2}">
      <dgm:prSet/>
      <dgm:spPr/>
      <dgm:t>
        <a:bodyPr/>
        <a:lstStyle/>
        <a:p>
          <a:endParaRPr lang="en-US"/>
        </a:p>
      </dgm:t>
    </dgm:pt>
    <dgm:pt modelId="{1037E8BF-A339-4389-A6D8-886EB41DA33E}">
      <dgm:prSet phldrT="[Text]" custT="1"/>
      <dgm:spPr/>
      <dgm:t>
        <a:bodyPr/>
        <a:lstStyle/>
        <a:p>
          <a:r>
            <a:rPr lang="en-US" sz="2800" dirty="0">
              <a:solidFill>
                <a:schemeClr val="accent2">
                  <a:lumMod val="75000"/>
                </a:schemeClr>
              </a:solidFill>
            </a:rPr>
            <a:t>P-Notes KYC</a:t>
          </a:r>
        </a:p>
      </dgm:t>
    </dgm:pt>
    <dgm:pt modelId="{D1D65B34-CB7D-4917-A95A-38D57F4B0240}" type="parTrans" cxnId="{AA06C010-F9FD-489B-B560-B67837E7931E}">
      <dgm:prSet/>
      <dgm:spPr/>
      <dgm:t>
        <a:bodyPr/>
        <a:lstStyle/>
        <a:p>
          <a:endParaRPr lang="en-US"/>
        </a:p>
      </dgm:t>
    </dgm:pt>
    <dgm:pt modelId="{781D127E-3BC0-428E-8798-3C3EA4246CBE}" type="sibTrans" cxnId="{AA06C010-F9FD-489B-B560-B67837E7931E}">
      <dgm:prSet/>
      <dgm:spPr/>
      <dgm:t>
        <a:bodyPr/>
        <a:lstStyle/>
        <a:p>
          <a:endParaRPr lang="en-US"/>
        </a:p>
      </dgm:t>
    </dgm:pt>
    <dgm:pt modelId="{43CB9934-25FB-4160-B870-4E1CC3EDD789}" type="pres">
      <dgm:prSet presAssocID="{C1B749D9-3968-4386-BAFB-051E98AD72E5}" presName="Name0" presStyleCnt="0">
        <dgm:presLayoutVars>
          <dgm:dir/>
          <dgm:resizeHandles val="exact"/>
        </dgm:presLayoutVars>
      </dgm:prSet>
      <dgm:spPr/>
    </dgm:pt>
    <dgm:pt modelId="{91C57777-4563-466B-AF3C-A810C422338F}" type="pres">
      <dgm:prSet presAssocID="{3C779472-C198-4779-808E-CA8FDE95B115}" presName="compNode" presStyleCnt="0"/>
      <dgm:spPr/>
    </dgm:pt>
    <dgm:pt modelId="{00D7D65B-AAB1-49AE-BB7E-BABE2F24138A}" type="pres">
      <dgm:prSet presAssocID="{3C779472-C198-4779-808E-CA8FDE95B115}" presName="pictRect" presStyleLbl="node1" presStyleIdx="0" presStyleCnt="3"/>
      <dgm:spPr>
        <a:blipFill rotWithShape="1">
          <a:blip xmlns:r="http://schemas.openxmlformats.org/officeDocument/2006/relationships" r:embed="rId1"/>
          <a:stretch>
            <a:fillRect/>
          </a:stretch>
        </a:blipFill>
      </dgm:spPr>
    </dgm:pt>
    <dgm:pt modelId="{DE673A41-A641-42C7-99E3-4985815A68DB}" type="pres">
      <dgm:prSet presAssocID="{3C779472-C198-4779-808E-CA8FDE95B115}" presName="textRect" presStyleLbl="revTx" presStyleIdx="0" presStyleCnt="3">
        <dgm:presLayoutVars>
          <dgm:bulletEnabled val="1"/>
        </dgm:presLayoutVars>
      </dgm:prSet>
      <dgm:spPr/>
    </dgm:pt>
    <dgm:pt modelId="{EB228324-E707-4B9F-B6DF-B34918C7387F}" type="pres">
      <dgm:prSet presAssocID="{FDB55F27-6266-46F1-A873-7F16F5DD7C10}" presName="sibTrans" presStyleLbl="sibTrans2D1" presStyleIdx="0" presStyleCnt="0"/>
      <dgm:spPr/>
    </dgm:pt>
    <dgm:pt modelId="{6879022C-683B-4781-B290-69AD5465FF61}" type="pres">
      <dgm:prSet presAssocID="{287A9946-FAB6-491B-BAB9-962EB24FD27F}" presName="compNode" presStyleCnt="0"/>
      <dgm:spPr/>
    </dgm:pt>
    <dgm:pt modelId="{3D2E0AB5-C590-4AD7-B9EC-3DA566803805}" type="pres">
      <dgm:prSet presAssocID="{287A9946-FAB6-491B-BAB9-962EB24FD27F}" presName="pictRect" presStyleLbl="node1" presStyleIdx="1" presStyleCnt="3"/>
      <dgm:spPr>
        <a:blipFill rotWithShape="1">
          <a:blip xmlns:r="http://schemas.openxmlformats.org/officeDocument/2006/relationships" r:embed="rId2"/>
          <a:stretch>
            <a:fillRect/>
          </a:stretch>
        </a:blipFill>
      </dgm:spPr>
    </dgm:pt>
    <dgm:pt modelId="{90EF3CC4-024C-41A8-8FB1-1DC690414216}" type="pres">
      <dgm:prSet presAssocID="{287A9946-FAB6-491B-BAB9-962EB24FD27F}" presName="textRect" presStyleLbl="revTx" presStyleIdx="1" presStyleCnt="3">
        <dgm:presLayoutVars>
          <dgm:bulletEnabled val="1"/>
        </dgm:presLayoutVars>
      </dgm:prSet>
      <dgm:spPr/>
    </dgm:pt>
    <dgm:pt modelId="{151A428B-FD5C-4A4F-BFE2-65F1809CC9FC}" type="pres">
      <dgm:prSet presAssocID="{4A74724C-1720-4D7A-8E64-A81B5FE0E7B1}" presName="sibTrans" presStyleLbl="sibTrans2D1" presStyleIdx="0" presStyleCnt="0"/>
      <dgm:spPr/>
    </dgm:pt>
    <dgm:pt modelId="{7E8C9E1D-9B56-4F69-843F-D20B22272E71}" type="pres">
      <dgm:prSet presAssocID="{1037E8BF-A339-4389-A6D8-886EB41DA33E}" presName="compNode" presStyleCnt="0"/>
      <dgm:spPr/>
    </dgm:pt>
    <dgm:pt modelId="{DEF53DD2-C556-4943-A0D5-4619058026D7}" type="pres">
      <dgm:prSet presAssocID="{1037E8BF-A339-4389-A6D8-886EB41DA33E}" presName="pictRect" presStyleLbl="node1" presStyleIdx="2" presStyleCnt="3"/>
      <dgm:spPr>
        <a:blipFill rotWithShape="1">
          <a:blip xmlns:r="http://schemas.openxmlformats.org/officeDocument/2006/relationships" r:embed="rId3"/>
          <a:stretch>
            <a:fillRect/>
          </a:stretch>
        </a:blipFill>
      </dgm:spPr>
    </dgm:pt>
    <dgm:pt modelId="{996EE247-28E7-438F-B50D-6BCD4D12F188}" type="pres">
      <dgm:prSet presAssocID="{1037E8BF-A339-4389-A6D8-886EB41DA33E}" presName="textRect" presStyleLbl="revTx" presStyleIdx="2" presStyleCnt="3">
        <dgm:presLayoutVars>
          <dgm:bulletEnabled val="1"/>
        </dgm:presLayoutVars>
      </dgm:prSet>
      <dgm:spPr/>
    </dgm:pt>
  </dgm:ptLst>
  <dgm:cxnLst>
    <dgm:cxn modelId="{3B6FB601-AE9F-4858-92A8-E625F24C3EF4}" type="presOf" srcId="{C1B749D9-3968-4386-BAFB-051E98AD72E5}" destId="{43CB9934-25FB-4160-B870-4E1CC3EDD789}" srcOrd="0" destOrd="0" presId="urn:microsoft.com/office/officeart/2005/8/layout/pList1"/>
    <dgm:cxn modelId="{4B0A7B7C-36C2-470D-A815-51205061C42F}" type="presOf" srcId="{3C779472-C198-4779-808E-CA8FDE95B115}" destId="{DE673A41-A641-42C7-99E3-4985815A68DB}" srcOrd="0" destOrd="0" presId="urn:microsoft.com/office/officeart/2005/8/layout/pList1"/>
    <dgm:cxn modelId="{2198248D-E04C-47FE-A460-8F8B59E5180A}" srcId="{C1B749D9-3968-4386-BAFB-051E98AD72E5}" destId="{3C779472-C198-4779-808E-CA8FDE95B115}" srcOrd="0" destOrd="0" parTransId="{FD70E4BE-0AA9-4A7C-841D-0252879A1E9C}" sibTransId="{FDB55F27-6266-46F1-A873-7F16F5DD7C10}"/>
    <dgm:cxn modelId="{451B57C3-0292-4AFD-A444-B63A0D3955D4}" type="presOf" srcId="{4A74724C-1720-4D7A-8E64-A81B5FE0E7B1}" destId="{151A428B-FD5C-4A4F-BFE2-65F1809CC9FC}" srcOrd="0" destOrd="0" presId="urn:microsoft.com/office/officeart/2005/8/layout/pList1"/>
    <dgm:cxn modelId="{9093D029-E8A5-471B-893D-39AA6B524E9D}" type="presOf" srcId="{FDB55F27-6266-46F1-A873-7F16F5DD7C10}" destId="{EB228324-E707-4B9F-B6DF-B34918C7387F}" srcOrd="0" destOrd="0" presId="urn:microsoft.com/office/officeart/2005/8/layout/pList1"/>
    <dgm:cxn modelId="{2027CF88-60B4-4D53-A435-26921602FBB2}" srcId="{C1B749D9-3968-4386-BAFB-051E98AD72E5}" destId="{287A9946-FAB6-491B-BAB9-962EB24FD27F}" srcOrd="1" destOrd="0" parTransId="{645DAA95-6132-46B8-B121-BE8CAA10110E}" sibTransId="{4A74724C-1720-4D7A-8E64-A81B5FE0E7B1}"/>
    <dgm:cxn modelId="{16B36793-933F-4237-9A43-A7FFDE0457D3}" type="presOf" srcId="{287A9946-FAB6-491B-BAB9-962EB24FD27F}" destId="{90EF3CC4-024C-41A8-8FB1-1DC690414216}" srcOrd="0" destOrd="0" presId="urn:microsoft.com/office/officeart/2005/8/layout/pList1"/>
    <dgm:cxn modelId="{E3808827-CB50-4D4E-A7B9-0DB57B695E64}" type="presOf" srcId="{1037E8BF-A339-4389-A6D8-886EB41DA33E}" destId="{996EE247-28E7-438F-B50D-6BCD4D12F188}" srcOrd="0" destOrd="0" presId="urn:microsoft.com/office/officeart/2005/8/layout/pList1"/>
    <dgm:cxn modelId="{AA06C010-F9FD-489B-B560-B67837E7931E}" srcId="{C1B749D9-3968-4386-BAFB-051E98AD72E5}" destId="{1037E8BF-A339-4389-A6D8-886EB41DA33E}" srcOrd="2" destOrd="0" parTransId="{D1D65B34-CB7D-4917-A95A-38D57F4B0240}" sibTransId="{781D127E-3BC0-428E-8798-3C3EA4246CBE}"/>
    <dgm:cxn modelId="{B11BD685-3BC6-4E39-A689-DE8578BC4A8E}" type="presParOf" srcId="{43CB9934-25FB-4160-B870-4E1CC3EDD789}" destId="{91C57777-4563-466B-AF3C-A810C422338F}" srcOrd="0" destOrd="0" presId="urn:microsoft.com/office/officeart/2005/8/layout/pList1"/>
    <dgm:cxn modelId="{F5B77C51-62DC-4129-9620-590AC78ED56D}" type="presParOf" srcId="{91C57777-4563-466B-AF3C-A810C422338F}" destId="{00D7D65B-AAB1-49AE-BB7E-BABE2F24138A}" srcOrd="0" destOrd="0" presId="urn:microsoft.com/office/officeart/2005/8/layout/pList1"/>
    <dgm:cxn modelId="{3B4F304F-1B37-4C6A-885D-79EE75C81BA1}" type="presParOf" srcId="{91C57777-4563-466B-AF3C-A810C422338F}" destId="{DE673A41-A641-42C7-99E3-4985815A68DB}" srcOrd="1" destOrd="0" presId="urn:microsoft.com/office/officeart/2005/8/layout/pList1"/>
    <dgm:cxn modelId="{D98898BD-44BA-48A0-BC08-1BE4F1A56EA9}" type="presParOf" srcId="{43CB9934-25FB-4160-B870-4E1CC3EDD789}" destId="{EB228324-E707-4B9F-B6DF-B34918C7387F}" srcOrd="1" destOrd="0" presId="urn:microsoft.com/office/officeart/2005/8/layout/pList1"/>
    <dgm:cxn modelId="{C8A87709-25EE-4310-8458-4E08C0345BC1}" type="presParOf" srcId="{43CB9934-25FB-4160-B870-4E1CC3EDD789}" destId="{6879022C-683B-4781-B290-69AD5465FF61}" srcOrd="2" destOrd="0" presId="urn:microsoft.com/office/officeart/2005/8/layout/pList1"/>
    <dgm:cxn modelId="{1E7CE521-00C2-4CAA-A1AC-D4525C16E5E8}" type="presParOf" srcId="{6879022C-683B-4781-B290-69AD5465FF61}" destId="{3D2E0AB5-C590-4AD7-B9EC-3DA566803805}" srcOrd="0" destOrd="0" presId="urn:microsoft.com/office/officeart/2005/8/layout/pList1"/>
    <dgm:cxn modelId="{A8A426D6-031F-4B28-A3E8-C41304E4842D}" type="presParOf" srcId="{6879022C-683B-4781-B290-69AD5465FF61}" destId="{90EF3CC4-024C-41A8-8FB1-1DC690414216}" srcOrd="1" destOrd="0" presId="urn:microsoft.com/office/officeart/2005/8/layout/pList1"/>
    <dgm:cxn modelId="{94A0542C-691C-431C-99DC-AB67775DDE88}" type="presParOf" srcId="{43CB9934-25FB-4160-B870-4E1CC3EDD789}" destId="{151A428B-FD5C-4A4F-BFE2-65F1809CC9FC}" srcOrd="3" destOrd="0" presId="urn:microsoft.com/office/officeart/2005/8/layout/pList1"/>
    <dgm:cxn modelId="{E445C555-F7C2-4E66-AA3B-7DA102AF6994}" type="presParOf" srcId="{43CB9934-25FB-4160-B870-4E1CC3EDD789}" destId="{7E8C9E1D-9B56-4F69-843F-D20B22272E71}" srcOrd="4" destOrd="0" presId="urn:microsoft.com/office/officeart/2005/8/layout/pList1"/>
    <dgm:cxn modelId="{83B0F9CB-4C6E-4D96-8036-68B82B1B2C70}" type="presParOf" srcId="{7E8C9E1D-9B56-4F69-843F-D20B22272E71}" destId="{DEF53DD2-C556-4943-A0D5-4619058026D7}" srcOrd="0" destOrd="0" presId="urn:microsoft.com/office/officeart/2005/8/layout/pList1"/>
    <dgm:cxn modelId="{97002F93-26F1-4329-9248-E8ED9809E7F8}" type="presParOf" srcId="{7E8C9E1D-9B56-4F69-843F-D20B22272E71}" destId="{996EE247-28E7-438F-B50D-6BCD4D12F188}"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60B803D-622D-449E-92AD-40A312E66F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14A1356-8986-40F8-8D9A-4052D9D4FCB8}">
      <dgm:prSet phldrT="[Text]"/>
      <dgm:spPr/>
      <dgm:t>
        <a:bodyPr/>
        <a:lstStyle/>
        <a:p>
          <a:r>
            <a:rPr lang="en-US"/>
            <a:t>SEBI</a:t>
          </a:r>
        </a:p>
      </dgm:t>
    </dgm:pt>
    <dgm:pt modelId="{4D955C06-F067-492D-A7B7-AAE59D40FA3D}" type="parTrans" cxnId="{722AC11B-BC52-4A91-B617-D4267E253596}">
      <dgm:prSet/>
      <dgm:spPr/>
      <dgm:t>
        <a:bodyPr/>
        <a:lstStyle/>
        <a:p>
          <a:endParaRPr lang="en-US"/>
        </a:p>
      </dgm:t>
    </dgm:pt>
    <dgm:pt modelId="{78C365F4-3693-404F-9C33-C31CFF58131A}" type="sibTrans" cxnId="{722AC11B-BC52-4A91-B617-D4267E253596}">
      <dgm:prSet/>
      <dgm:spPr/>
      <dgm:t>
        <a:bodyPr/>
        <a:lstStyle/>
        <a:p>
          <a:endParaRPr lang="en-US"/>
        </a:p>
      </dgm:t>
    </dgm:pt>
    <dgm:pt modelId="{63F61B03-5673-47DD-8F8F-9D717B0A54CB}">
      <dgm:prSet/>
      <dgm:spPr/>
      <dgm:t>
        <a:bodyPr/>
        <a:lstStyle/>
        <a:p>
          <a:r>
            <a:rPr lang="en-US"/>
            <a:t>e-auction platform for C-Bonds</a:t>
          </a:r>
        </a:p>
      </dgm:t>
    </dgm:pt>
    <dgm:pt modelId="{6CCB1714-C9C3-45AB-AD69-AD1C71C17220}" type="parTrans" cxnId="{7CDA8529-0416-46A9-A2CC-6BA2D10636CF}">
      <dgm:prSet/>
      <dgm:spPr/>
      <dgm:t>
        <a:bodyPr/>
        <a:lstStyle/>
        <a:p>
          <a:endParaRPr lang="en-US"/>
        </a:p>
      </dgm:t>
    </dgm:pt>
    <dgm:pt modelId="{4D8B791F-9AAC-4C3C-B49F-B9334C83EFD4}" type="sibTrans" cxnId="{7CDA8529-0416-46A9-A2CC-6BA2D10636CF}">
      <dgm:prSet/>
      <dgm:spPr/>
      <dgm:t>
        <a:bodyPr/>
        <a:lstStyle/>
        <a:p>
          <a:endParaRPr lang="en-US"/>
        </a:p>
      </dgm:t>
    </dgm:pt>
    <dgm:pt modelId="{B7E5DD9A-BAA6-4B93-812B-E57AA7A5F71E}">
      <dgm:prSet/>
      <dgm:spPr/>
      <dgm:t>
        <a:bodyPr/>
        <a:lstStyle/>
        <a:p>
          <a:r>
            <a:rPr lang="en-US" dirty="0"/>
            <a:t>RBI</a:t>
          </a:r>
        </a:p>
      </dgm:t>
    </dgm:pt>
    <dgm:pt modelId="{BAD79A2B-A919-4D64-B9F5-B9BF7CEF71FC}" type="parTrans" cxnId="{0C57F78E-F2C6-4C29-AC06-455A31C28A36}">
      <dgm:prSet/>
      <dgm:spPr/>
      <dgm:t>
        <a:bodyPr/>
        <a:lstStyle/>
        <a:p>
          <a:endParaRPr lang="en-US"/>
        </a:p>
      </dgm:t>
    </dgm:pt>
    <dgm:pt modelId="{8753919D-30E6-4F28-ABE8-A56BDC3A0675}" type="sibTrans" cxnId="{0C57F78E-F2C6-4C29-AC06-455A31C28A36}">
      <dgm:prSet/>
      <dgm:spPr/>
      <dgm:t>
        <a:bodyPr/>
        <a:lstStyle/>
        <a:p>
          <a:endParaRPr lang="en-US"/>
        </a:p>
      </dgm:t>
    </dgm:pt>
    <dgm:pt modelId="{D761CFBF-8026-4E1D-B334-ABF9872F9328}">
      <dgm:prSet/>
      <dgm:spPr/>
      <dgm:t>
        <a:bodyPr/>
        <a:lstStyle/>
        <a:p>
          <a:r>
            <a:rPr lang="en-US"/>
            <a:t>Repo market for C-Bonds</a:t>
          </a:r>
        </a:p>
      </dgm:t>
    </dgm:pt>
    <dgm:pt modelId="{0DC1204B-1B5D-47A3-8063-99642507F938}" type="parTrans" cxnId="{DA8C347C-92D8-47FD-A608-C27B80D6150F}">
      <dgm:prSet/>
      <dgm:spPr/>
      <dgm:t>
        <a:bodyPr/>
        <a:lstStyle/>
        <a:p>
          <a:endParaRPr lang="en-US"/>
        </a:p>
      </dgm:t>
    </dgm:pt>
    <dgm:pt modelId="{EB7F3AEE-6AA3-4A14-B375-86B963A346AD}" type="sibTrans" cxnId="{DA8C347C-92D8-47FD-A608-C27B80D6150F}">
      <dgm:prSet/>
      <dgm:spPr/>
      <dgm:t>
        <a:bodyPr/>
        <a:lstStyle/>
        <a:p>
          <a:endParaRPr lang="en-US"/>
        </a:p>
      </dgm:t>
    </dgm:pt>
    <dgm:pt modelId="{6325CF8F-63C1-4089-BCA6-E517613972FD}">
      <dgm:prSet/>
      <dgm:spPr/>
      <dgm:t>
        <a:bodyPr/>
        <a:lstStyle/>
        <a:p>
          <a:r>
            <a:rPr lang="en-US"/>
            <a:t>RBI + SEBI</a:t>
          </a:r>
        </a:p>
      </dgm:t>
    </dgm:pt>
    <dgm:pt modelId="{9EBB3008-1267-4088-9F63-CD3595A30B18}" type="parTrans" cxnId="{5BC42E0A-09BA-475A-8CBB-CB5593B9542F}">
      <dgm:prSet/>
      <dgm:spPr/>
      <dgm:t>
        <a:bodyPr/>
        <a:lstStyle/>
        <a:p>
          <a:endParaRPr lang="en-US"/>
        </a:p>
      </dgm:t>
    </dgm:pt>
    <dgm:pt modelId="{CC414BDC-D2C3-4B3C-87A6-8555E9D5D03D}" type="sibTrans" cxnId="{5BC42E0A-09BA-475A-8CBB-CB5593B9542F}">
      <dgm:prSet/>
      <dgm:spPr/>
      <dgm:t>
        <a:bodyPr/>
        <a:lstStyle/>
        <a:p>
          <a:endParaRPr lang="en-US"/>
        </a:p>
      </dgm:t>
    </dgm:pt>
    <dgm:pt modelId="{BF861D2E-A177-491D-8EDD-D746CF6D6BFE}">
      <dgm:prSet/>
      <dgm:spPr/>
      <dgm:t>
        <a:bodyPr/>
        <a:lstStyle/>
        <a:p>
          <a:r>
            <a:rPr lang="en-US"/>
            <a:t>information repository for corporate bonds, covering both primary and secondary market segments</a:t>
          </a:r>
        </a:p>
      </dgm:t>
    </dgm:pt>
    <dgm:pt modelId="{24234667-52FF-4F95-85B0-B20FB5D7804E}" type="parTrans" cxnId="{A54DD27B-7DBE-4749-BE42-4B1E03933F6B}">
      <dgm:prSet/>
      <dgm:spPr/>
      <dgm:t>
        <a:bodyPr/>
        <a:lstStyle/>
        <a:p>
          <a:endParaRPr lang="en-US"/>
        </a:p>
      </dgm:t>
    </dgm:pt>
    <dgm:pt modelId="{AE398FAD-F204-42C1-98BB-4C7BBC18A28D}" type="sibTrans" cxnId="{A54DD27B-7DBE-4749-BE42-4B1E03933F6B}">
      <dgm:prSet/>
      <dgm:spPr/>
      <dgm:t>
        <a:bodyPr/>
        <a:lstStyle/>
        <a:p>
          <a:endParaRPr lang="en-US"/>
        </a:p>
      </dgm:t>
    </dgm:pt>
    <dgm:pt modelId="{1D919D0A-5C33-4C52-8565-4EADB9A07ECB}" type="pres">
      <dgm:prSet presAssocID="{F60B803D-622D-449E-92AD-40A312E66F5F}" presName="linear" presStyleCnt="0">
        <dgm:presLayoutVars>
          <dgm:dir/>
          <dgm:animLvl val="lvl"/>
          <dgm:resizeHandles val="exact"/>
        </dgm:presLayoutVars>
      </dgm:prSet>
      <dgm:spPr/>
    </dgm:pt>
    <dgm:pt modelId="{2F9D16CA-594C-43CC-87FF-5A3ED25BA55D}" type="pres">
      <dgm:prSet presAssocID="{E14A1356-8986-40F8-8D9A-4052D9D4FCB8}" presName="parentLin" presStyleCnt="0"/>
      <dgm:spPr/>
    </dgm:pt>
    <dgm:pt modelId="{F26C8264-6C25-478F-8299-F22E63C917B7}" type="pres">
      <dgm:prSet presAssocID="{E14A1356-8986-40F8-8D9A-4052D9D4FCB8}" presName="parentLeftMargin" presStyleLbl="node1" presStyleIdx="0" presStyleCnt="3"/>
      <dgm:spPr/>
    </dgm:pt>
    <dgm:pt modelId="{7EAC4EFF-E23C-408C-9B28-2DFAF96AC08B}" type="pres">
      <dgm:prSet presAssocID="{E14A1356-8986-40F8-8D9A-4052D9D4FCB8}" presName="parentText" presStyleLbl="node1" presStyleIdx="0" presStyleCnt="3">
        <dgm:presLayoutVars>
          <dgm:chMax val="0"/>
          <dgm:bulletEnabled val="1"/>
        </dgm:presLayoutVars>
      </dgm:prSet>
      <dgm:spPr/>
    </dgm:pt>
    <dgm:pt modelId="{9B6143DD-B195-45B9-9AD9-A9762A8BFE33}" type="pres">
      <dgm:prSet presAssocID="{E14A1356-8986-40F8-8D9A-4052D9D4FCB8}" presName="negativeSpace" presStyleCnt="0"/>
      <dgm:spPr/>
    </dgm:pt>
    <dgm:pt modelId="{B8F33BFB-6314-4ECB-A931-CB55DCDD804C}" type="pres">
      <dgm:prSet presAssocID="{E14A1356-8986-40F8-8D9A-4052D9D4FCB8}" presName="childText" presStyleLbl="conFgAcc1" presStyleIdx="0" presStyleCnt="3">
        <dgm:presLayoutVars>
          <dgm:bulletEnabled val="1"/>
        </dgm:presLayoutVars>
      </dgm:prSet>
      <dgm:spPr/>
    </dgm:pt>
    <dgm:pt modelId="{81086F2A-557A-4431-9208-A53973E6C0B2}" type="pres">
      <dgm:prSet presAssocID="{78C365F4-3693-404F-9C33-C31CFF58131A}" presName="spaceBetweenRectangles" presStyleCnt="0"/>
      <dgm:spPr/>
    </dgm:pt>
    <dgm:pt modelId="{183759B2-36BB-4FD9-9B19-81A9F827F6C8}" type="pres">
      <dgm:prSet presAssocID="{B7E5DD9A-BAA6-4B93-812B-E57AA7A5F71E}" presName="parentLin" presStyleCnt="0"/>
      <dgm:spPr/>
    </dgm:pt>
    <dgm:pt modelId="{F40DE24E-74C1-4B11-92F2-54960E2CF379}" type="pres">
      <dgm:prSet presAssocID="{B7E5DD9A-BAA6-4B93-812B-E57AA7A5F71E}" presName="parentLeftMargin" presStyleLbl="node1" presStyleIdx="0" presStyleCnt="3"/>
      <dgm:spPr/>
    </dgm:pt>
    <dgm:pt modelId="{E5F1EF9D-0593-4081-BE6D-E8B7646B413B}" type="pres">
      <dgm:prSet presAssocID="{B7E5DD9A-BAA6-4B93-812B-E57AA7A5F71E}" presName="parentText" presStyleLbl="node1" presStyleIdx="1" presStyleCnt="3">
        <dgm:presLayoutVars>
          <dgm:chMax val="0"/>
          <dgm:bulletEnabled val="1"/>
        </dgm:presLayoutVars>
      </dgm:prSet>
      <dgm:spPr/>
    </dgm:pt>
    <dgm:pt modelId="{521E54EC-30B5-44EE-90AB-414CC363E051}" type="pres">
      <dgm:prSet presAssocID="{B7E5DD9A-BAA6-4B93-812B-E57AA7A5F71E}" presName="negativeSpace" presStyleCnt="0"/>
      <dgm:spPr/>
    </dgm:pt>
    <dgm:pt modelId="{BA9425BE-FB86-400F-93FB-FB87096E4D7E}" type="pres">
      <dgm:prSet presAssocID="{B7E5DD9A-BAA6-4B93-812B-E57AA7A5F71E}" presName="childText" presStyleLbl="conFgAcc1" presStyleIdx="1" presStyleCnt="3">
        <dgm:presLayoutVars>
          <dgm:bulletEnabled val="1"/>
        </dgm:presLayoutVars>
      </dgm:prSet>
      <dgm:spPr/>
    </dgm:pt>
    <dgm:pt modelId="{B0897F08-062D-4BD6-8476-29AFF013C7FA}" type="pres">
      <dgm:prSet presAssocID="{8753919D-30E6-4F28-ABE8-A56BDC3A0675}" presName="spaceBetweenRectangles" presStyleCnt="0"/>
      <dgm:spPr/>
    </dgm:pt>
    <dgm:pt modelId="{BE8D2E65-14FD-4B41-9510-9A06A01F8384}" type="pres">
      <dgm:prSet presAssocID="{6325CF8F-63C1-4089-BCA6-E517613972FD}" presName="parentLin" presStyleCnt="0"/>
      <dgm:spPr/>
    </dgm:pt>
    <dgm:pt modelId="{9F556BE3-5D33-4FFD-B93A-76587FFD0E43}" type="pres">
      <dgm:prSet presAssocID="{6325CF8F-63C1-4089-BCA6-E517613972FD}" presName="parentLeftMargin" presStyleLbl="node1" presStyleIdx="1" presStyleCnt="3"/>
      <dgm:spPr/>
    </dgm:pt>
    <dgm:pt modelId="{337A0EBF-8AC3-4495-8FBA-CC7396E6EDCB}" type="pres">
      <dgm:prSet presAssocID="{6325CF8F-63C1-4089-BCA6-E517613972FD}" presName="parentText" presStyleLbl="node1" presStyleIdx="2" presStyleCnt="3">
        <dgm:presLayoutVars>
          <dgm:chMax val="0"/>
          <dgm:bulletEnabled val="1"/>
        </dgm:presLayoutVars>
      </dgm:prSet>
      <dgm:spPr/>
    </dgm:pt>
    <dgm:pt modelId="{E1246C6C-CEF2-4ED6-A3EA-967FBF0F991B}" type="pres">
      <dgm:prSet presAssocID="{6325CF8F-63C1-4089-BCA6-E517613972FD}" presName="negativeSpace" presStyleCnt="0"/>
      <dgm:spPr/>
    </dgm:pt>
    <dgm:pt modelId="{8B462146-59E5-41C8-B41D-EC2C18B1C23F}" type="pres">
      <dgm:prSet presAssocID="{6325CF8F-63C1-4089-BCA6-E517613972FD}" presName="childText" presStyleLbl="conFgAcc1" presStyleIdx="2" presStyleCnt="3">
        <dgm:presLayoutVars>
          <dgm:bulletEnabled val="1"/>
        </dgm:presLayoutVars>
      </dgm:prSet>
      <dgm:spPr/>
    </dgm:pt>
  </dgm:ptLst>
  <dgm:cxnLst>
    <dgm:cxn modelId="{BD4CA3CA-AC28-4A9B-A586-949CD9AAC890}" type="presOf" srcId="{6325CF8F-63C1-4089-BCA6-E517613972FD}" destId="{337A0EBF-8AC3-4495-8FBA-CC7396E6EDCB}" srcOrd="1" destOrd="0" presId="urn:microsoft.com/office/officeart/2005/8/layout/list1"/>
    <dgm:cxn modelId="{722AC11B-BC52-4A91-B617-D4267E253596}" srcId="{F60B803D-622D-449E-92AD-40A312E66F5F}" destId="{E14A1356-8986-40F8-8D9A-4052D9D4FCB8}" srcOrd="0" destOrd="0" parTransId="{4D955C06-F067-492D-A7B7-AAE59D40FA3D}" sibTransId="{78C365F4-3693-404F-9C33-C31CFF58131A}"/>
    <dgm:cxn modelId="{5BC42E0A-09BA-475A-8CBB-CB5593B9542F}" srcId="{F60B803D-622D-449E-92AD-40A312E66F5F}" destId="{6325CF8F-63C1-4089-BCA6-E517613972FD}" srcOrd="2" destOrd="0" parTransId="{9EBB3008-1267-4088-9F63-CD3595A30B18}" sibTransId="{CC414BDC-D2C3-4B3C-87A6-8555E9D5D03D}"/>
    <dgm:cxn modelId="{641EFCA9-E4E4-4CF8-B270-5B5A137F2E90}" type="presOf" srcId="{F60B803D-622D-449E-92AD-40A312E66F5F}" destId="{1D919D0A-5C33-4C52-8565-4EADB9A07ECB}" srcOrd="0" destOrd="0" presId="urn:microsoft.com/office/officeart/2005/8/layout/list1"/>
    <dgm:cxn modelId="{ABB7BEDA-7E37-483D-B7B4-84D4BDBD46CA}" type="presOf" srcId="{B7E5DD9A-BAA6-4B93-812B-E57AA7A5F71E}" destId="{E5F1EF9D-0593-4081-BE6D-E8B7646B413B}" srcOrd="1" destOrd="0" presId="urn:microsoft.com/office/officeart/2005/8/layout/list1"/>
    <dgm:cxn modelId="{A0D59209-6322-4560-BAAE-1B108DF660C9}" type="presOf" srcId="{B7E5DD9A-BAA6-4B93-812B-E57AA7A5F71E}" destId="{F40DE24E-74C1-4B11-92F2-54960E2CF379}" srcOrd="0" destOrd="0" presId="urn:microsoft.com/office/officeart/2005/8/layout/list1"/>
    <dgm:cxn modelId="{3CD0DE72-7C8E-4208-97A6-1316017C1686}" type="presOf" srcId="{D761CFBF-8026-4E1D-B334-ABF9872F9328}" destId="{BA9425BE-FB86-400F-93FB-FB87096E4D7E}" srcOrd="0" destOrd="0" presId="urn:microsoft.com/office/officeart/2005/8/layout/list1"/>
    <dgm:cxn modelId="{A23237EF-91F3-4EA0-A6E3-C138EF9D3F70}" type="presOf" srcId="{BF861D2E-A177-491D-8EDD-D746CF6D6BFE}" destId="{8B462146-59E5-41C8-B41D-EC2C18B1C23F}" srcOrd="0" destOrd="0" presId="urn:microsoft.com/office/officeart/2005/8/layout/list1"/>
    <dgm:cxn modelId="{0CBFD6D4-02A0-4CE0-8C1D-B06BD1E9F0F7}" type="presOf" srcId="{E14A1356-8986-40F8-8D9A-4052D9D4FCB8}" destId="{7EAC4EFF-E23C-408C-9B28-2DFAF96AC08B}" srcOrd="1" destOrd="0" presId="urn:microsoft.com/office/officeart/2005/8/layout/list1"/>
    <dgm:cxn modelId="{A54DD27B-7DBE-4749-BE42-4B1E03933F6B}" srcId="{6325CF8F-63C1-4089-BCA6-E517613972FD}" destId="{BF861D2E-A177-491D-8EDD-D746CF6D6BFE}" srcOrd="0" destOrd="0" parTransId="{24234667-52FF-4F95-85B0-B20FB5D7804E}" sibTransId="{AE398FAD-F204-42C1-98BB-4C7BBC18A28D}"/>
    <dgm:cxn modelId="{0C57F78E-F2C6-4C29-AC06-455A31C28A36}" srcId="{F60B803D-622D-449E-92AD-40A312E66F5F}" destId="{B7E5DD9A-BAA6-4B93-812B-E57AA7A5F71E}" srcOrd="1" destOrd="0" parTransId="{BAD79A2B-A919-4D64-B9F5-B9BF7CEF71FC}" sibTransId="{8753919D-30E6-4F28-ABE8-A56BDC3A0675}"/>
    <dgm:cxn modelId="{D1EC1CD6-70E1-4E6C-9EA4-9C85EA032A51}" type="presOf" srcId="{63F61B03-5673-47DD-8F8F-9D717B0A54CB}" destId="{B8F33BFB-6314-4ECB-A931-CB55DCDD804C}" srcOrd="0" destOrd="0" presId="urn:microsoft.com/office/officeart/2005/8/layout/list1"/>
    <dgm:cxn modelId="{88427771-5E9F-4F7A-9678-2246B470773C}" type="presOf" srcId="{6325CF8F-63C1-4089-BCA6-E517613972FD}" destId="{9F556BE3-5D33-4FFD-B93A-76587FFD0E43}" srcOrd="0" destOrd="0" presId="urn:microsoft.com/office/officeart/2005/8/layout/list1"/>
    <dgm:cxn modelId="{437C3A99-F5E0-4687-B270-FBAC03785DBB}" type="presOf" srcId="{E14A1356-8986-40F8-8D9A-4052D9D4FCB8}" destId="{F26C8264-6C25-478F-8299-F22E63C917B7}" srcOrd="0" destOrd="0" presId="urn:microsoft.com/office/officeart/2005/8/layout/list1"/>
    <dgm:cxn modelId="{DA8C347C-92D8-47FD-A608-C27B80D6150F}" srcId="{B7E5DD9A-BAA6-4B93-812B-E57AA7A5F71E}" destId="{D761CFBF-8026-4E1D-B334-ABF9872F9328}" srcOrd="0" destOrd="0" parTransId="{0DC1204B-1B5D-47A3-8063-99642507F938}" sibTransId="{EB7F3AEE-6AA3-4A14-B375-86B963A346AD}"/>
    <dgm:cxn modelId="{7CDA8529-0416-46A9-A2CC-6BA2D10636CF}" srcId="{E14A1356-8986-40F8-8D9A-4052D9D4FCB8}" destId="{63F61B03-5673-47DD-8F8F-9D717B0A54CB}" srcOrd="0" destOrd="0" parTransId="{6CCB1714-C9C3-45AB-AD69-AD1C71C17220}" sibTransId="{4D8B791F-9AAC-4C3C-B49F-B9334C83EFD4}"/>
    <dgm:cxn modelId="{877CB8E8-8F88-4A85-AAF2-2FD07239FB05}" type="presParOf" srcId="{1D919D0A-5C33-4C52-8565-4EADB9A07ECB}" destId="{2F9D16CA-594C-43CC-87FF-5A3ED25BA55D}" srcOrd="0" destOrd="0" presId="urn:microsoft.com/office/officeart/2005/8/layout/list1"/>
    <dgm:cxn modelId="{577E0E3A-BE08-464E-B9EE-5D96BFC59A04}" type="presParOf" srcId="{2F9D16CA-594C-43CC-87FF-5A3ED25BA55D}" destId="{F26C8264-6C25-478F-8299-F22E63C917B7}" srcOrd="0" destOrd="0" presId="urn:microsoft.com/office/officeart/2005/8/layout/list1"/>
    <dgm:cxn modelId="{A6FF8826-B165-4E1F-80C1-52C6B7CF78F3}" type="presParOf" srcId="{2F9D16CA-594C-43CC-87FF-5A3ED25BA55D}" destId="{7EAC4EFF-E23C-408C-9B28-2DFAF96AC08B}" srcOrd="1" destOrd="0" presId="urn:microsoft.com/office/officeart/2005/8/layout/list1"/>
    <dgm:cxn modelId="{7D95F3A7-DF04-4958-8DB6-98C3BFE207BB}" type="presParOf" srcId="{1D919D0A-5C33-4C52-8565-4EADB9A07ECB}" destId="{9B6143DD-B195-45B9-9AD9-A9762A8BFE33}" srcOrd="1" destOrd="0" presId="urn:microsoft.com/office/officeart/2005/8/layout/list1"/>
    <dgm:cxn modelId="{E8E5CFFD-892A-42D7-AE27-13A11E445A1D}" type="presParOf" srcId="{1D919D0A-5C33-4C52-8565-4EADB9A07ECB}" destId="{B8F33BFB-6314-4ECB-A931-CB55DCDD804C}" srcOrd="2" destOrd="0" presId="urn:microsoft.com/office/officeart/2005/8/layout/list1"/>
    <dgm:cxn modelId="{A7342588-FE30-4021-BF0E-5B219186CB2E}" type="presParOf" srcId="{1D919D0A-5C33-4C52-8565-4EADB9A07ECB}" destId="{81086F2A-557A-4431-9208-A53973E6C0B2}" srcOrd="3" destOrd="0" presId="urn:microsoft.com/office/officeart/2005/8/layout/list1"/>
    <dgm:cxn modelId="{BC0C6E62-6922-49BE-9FEF-BF7B3A146487}" type="presParOf" srcId="{1D919D0A-5C33-4C52-8565-4EADB9A07ECB}" destId="{183759B2-36BB-4FD9-9B19-81A9F827F6C8}" srcOrd="4" destOrd="0" presId="urn:microsoft.com/office/officeart/2005/8/layout/list1"/>
    <dgm:cxn modelId="{82130D47-F914-47D2-8924-6A01FB00101D}" type="presParOf" srcId="{183759B2-36BB-4FD9-9B19-81A9F827F6C8}" destId="{F40DE24E-74C1-4B11-92F2-54960E2CF379}" srcOrd="0" destOrd="0" presId="urn:microsoft.com/office/officeart/2005/8/layout/list1"/>
    <dgm:cxn modelId="{88A3ACAA-52C0-4DAB-B18A-B51169DFDEE5}" type="presParOf" srcId="{183759B2-36BB-4FD9-9B19-81A9F827F6C8}" destId="{E5F1EF9D-0593-4081-BE6D-E8B7646B413B}" srcOrd="1" destOrd="0" presId="urn:microsoft.com/office/officeart/2005/8/layout/list1"/>
    <dgm:cxn modelId="{4741352C-B0D9-4534-B5EB-B21EB783A89A}" type="presParOf" srcId="{1D919D0A-5C33-4C52-8565-4EADB9A07ECB}" destId="{521E54EC-30B5-44EE-90AB-414CC363E051}" srcOrd="5" destOrd="0" presId="urn:microsoft.com/office/officeart/2005/8/layout/list1"/>
    <dgm:cxn modelId="{73722AD4-2644-4C96-B097-008212B39401}" type="presParOf" srcId="{1D919D0A-5C33-4C52-8565-4EADB9A07ECB}" destId="{BA9425BE-FB86-400F-93FB-FB87096E4D7E}" srcOrd="6" destOrd="0" presId="urn:microsoft.com/office/officeart/2005/8/layout/list1"/>
    <dgm:cxn modelId="{34DA9D22-AFD8-4893-AC49-B497D033EF33}" type="presParOf" srcId="{1D919D0A-5C33-4C52-8565-4EADB9A07ECB}" destId="{B0897F08-062D-4BD6-8476-29AFF013C7FA}" srcOrd="7" destOrd="0" presId="urn:microsoft.com/office/officeart/2005/8/layout/list1"/>
    <dgm:cxn modelId="{612836CC-5854-474B-9179-B0FB349B32DC}" type="presParOf" srcId="{1D919D0A-5C33-4C52-8565-4EADB9A07ECB}" destId="{BE8D2E65-14FD-4B41-9510-9A06A01F8384}" srcOrd="8" destOrd="0" presId="urn:microsoft.com/office/officeart/2005/8/layout/list1"/>
    <dgm:cxn modelId="{72AABEE1-BCA1-4457-8448-8D0D89130CAA}" type="presParOf" srcId="{BE8D2E65-14FD-4B41-9510-9A06A01F8384}" destId="{9F556BE3-5D33-4FFD-B93A-76587FFD0E43}" srcOrd="0" destOrd="0" presId="urn:microsoft.com/office/officeart/2005/8/layout/list1"/>
    <dgm:cxn modelId="{2A904BFC-F5CD-410C-8E0B-0436DD9B2D0A}" type="presParOf" srcId="{BE8D2E65-14FD-4B41-9510-9A06A01F8384}" destId="{337A0EBF-8AC3-4495-8FBA-CC7396E6EDCB}" srcOrd="1" destOrd="0" presId="urn:microsoft.com/office/officeart/2005/8/layout/list1"/>
    <dgm:cxn modelId="{727FEA0D-D23A-43CB-BA40-A9D30E959015}" type="presParOf" srcId="{1D919D0A-5C33-4C52-8565-4EADB9A07ECB}" destId="{E1246C6C-CEF2-4ED6-A3EA-967FBF0F991B}" srcOrd="9" destOrd="0" presId="urn:microsoft.com/office/officeart/2005/8/layout/list1"/>
    <dgm:cxn modelId="{A4E8F4CD-2376-497D-BF9A-73CA6C1E92E6}" type="presParOf" srcId="{1D919D0A-5C33-4C52-8565-4EADB9A07ECB}" destId="{8B462146-59E5-41C8-B41D-EC2C18B1C23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BA99D0E-A335-4A6D-AEB1-7E18F1A4D874}"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EBA65FF-DA0A-4997-A0CB-CD9688F40BB3}">
      <dgm:prSet phldrT="[Text]"/>
      <dgm:spPr/>
      <dgm:t>
        <a:bodyPr/>
        <a:lstStyle/>
        <a:p>
          <a:r>
            <a:rPr lang="en-US" dirty="0"/>
            <a:t>AIF Cat1 (GOOD)</a:t>
          </a:r>
        </a:p>
      </dgm:t>
    </dgm:pt>
    <dgm:pt modelId="{F4B8CE49-6BF8-4B8F-A253-24A16D6B8CB3}" type="parTrans" cxnId="{CBBEC10C-0A59-4D61-A819-1B2446D0D21B}">
      <dgm:prSet/>
      <dgm:spPr/>
      <dgm:t>
        <a:bodyPr/>
        <a:lstStyle/>
        <a:p>
          <a:endParaRPr lang="en-US"/>
        </a:p>
      </dgm:t>
    </dgm:pt>
    <dgm:pt modelId="{AEF4062F-7D8F-4885-BDF1-C8D2F1240D9B}" type="sibTrans" cxnId="{CBBEC10C-0A59-4D61-A819-1B2446D0D21B}">
      <dgm:prSet/>
      <dgm:spPr/>
      <dgm:t>
        <a:bodyPr/>
        <a:lstStyle/>
        <a:p>
          <a:endParaRPr lang="en-US"/>
        </a:p>
      </dgm:t>
    </dgm:pt>
    <dgm:pt modelId="{027126D6-FE98-4E54-B2DA-ED4F8505A676}">
      <dgm:prSet phldrT="[Text]"/>
      <dgm:spPr/>
      <dgm:t>
        <a:bodyPr/>
        <a:lstStyle/>
        <a:p>
          <a:r>
            <a:rPr lang="en-US" dirty="0"/>
            <a:t>Angel investors, venture capital funds, SME, infra. Funds</a:t>
          </a:r>
        </a:p>
      </dgm:t>
    </dgm:pt>
    <dgm:pt modelId="{85D1F77E-2412-4979-84F6-C6626785D7EE}" type="parTrans" cxnId="{B1B58063-2943-4C24-AAB2-CCE832D317AA}">
      <dgm:prSet/>
      <dgm:spPr/>
      <dgm:t>
        <a:bodyPr/>
        <a:lstStyle/>
        <a:p>
          <a:endParaRPr lang="en-US"/>
        </a:p>
      </dgm:t>
    </dgm:pt>
    <dgm:pt modelId="{D2CD9A9C-52BB-4414-82CF-01FF15A6C868}" type="sibTrans" cxnId="{B1B58063-2943-4C24-AAB2-CCE832D317AA}">
      <dgm:prSet/>
      <dgm:spPr/>
      <dgm:t>
        <a:bodyPr/>
        <a:lstStyle/>
        <a:p>
          <a:endParaRPr lang="en-US"/>
        </a:p>
      </dgm:t>
    </dgm:pt>
    <dgm:pt modelId="{17F77AF9-050F-432E-9F3F-61AA7E1D2259}">
      <dgm:prSet phldrT="[Text]"/>
      <dgm:spPr/>
      <dgm:t>
        <a:bodyPr/>
        <a:lstStyle/>
        <a:p>
          <a:r>
            <a:rPr lang="en-US" dirty="0"/>
            <a:t>AIF Cat2 (MIXED)</a:t>
          </a:r>
        </a:p>
      </dgm:t>
    </dgm:pt>
    <dgm:pt modelId="{F2252C93-D35F-4BB9-8508-D83517774530}" type="parTrans" cxnId="{4657916F-3A5E-4E8F-A38F-DF69AD6751E2}">
      <dgm:prSet/>
      <dgm:spPr/>
      <dgm:t>
        <a:bodyPr/>
        <a:lstStyle/>
        <a:p>
          <a:endParaRPr lang="en-US"/>
        </a:p>
      </dgm:t>
    </dgm:pt>
    <dgm:pt modelId="{0E5FFF43-D100-414B-BB54-7501FF89BAB8}" type="sibTrans" cxnId="{4657916F-3A5E-4E8F-A38F-DF69AD6751E2}">
      <dgm:prSet/>
      <dgm:spPr/>
      <dgm:t>
        <a:bodyPr/>
        <a:lstStyle/>
        <a:p>
          <a:endParaRPr lang="en-US"/>
        </a:p>
      </dgm:t>
    </dgm:pt>
    <dgm:pt modelId="{8D1F97C5-C30C-46A2-B487-D372C36F4529}">
      <dgm:prSet phldrT="[Text]"/>
      <dgm:spPr/>
      <dgm:t>
        <a:bodyPr/>
        <a:lstStyle/>
        <a:p>
          <a:r>
            <a:rPr lang="en-US" dirty="0"/>
            <a:t>AIF Cat3 (BAD)</a:t>
          </a:r>
        </a:p>
      </dgm:t>
    </dgm:pt>
    <dgm:pt modelId="{A8175772-8856-4051-B83E-C39594D8B133}" type="parTrans" cxnId="{8E964A06-3AC1-4FAB-97B0-91CD979B0B3F}">
      <dgm:prSet/>
      <dgm:spPr/>
      <dgm:t>
        <a:bodyPr/>
        <a:lstStyle/>
        <a:p>
          <a:endParaRPr lang="en-US"/>
        </a:p>
      </dgm:t>
    </dgm:pt>
    <dgm:pt modelId="{876595B5-D345-4402-8D95-8BB115535088}" type="sibTrans" cxnId="{8E964A06-3AC1-4FAB-97B0-91CD979B0B3F}">
      <dgm:prSet/>
      <dgm:spPr/>
      <dgm:t>
        <a:bodyPr/>
        <a:lstStyle/>
        <a:p>
          <a:endParaRPr lang="en-US"/>
        </a:p>
      </dgm:t>
    </dgm:pt>
    <dgm:pt modelId="{283F6DAF-6D6E-491E-A5B6-B1C5801B4670}">
      <dgm:prSet phldrT="[Text]"/>
      <dgm:spPr/>
      <dgm:t>
        <a:bodyPr/>
        <a:lstStyle/>
        <a:p>
          <a:r>
            <a:rPr lang="en-US" dirty="0"/>
            <a:t>Not in cat. 1 or 2</a:t>
          </a:r>
        </a:p>
      </dgm:t>
    </dgm:pt>
    <dgm:pt modelId="{846D1242-95D3-4999-B846-4509A2DC7BDA}" type="parTrans" cxnId="{1DF8BA96-945F-40C9-9478-D2CBE99A3884}">
      <dgm:prSet/>
      <dgm:spPr/>
      <dgm:t>
        <a:bodyPr/>
        <a:lstStyle/>
        <a:p>
          <a:endParaRPr lang="en-US"/>
        </a:p>
      </dgm:t>
    </dgm:pt>
    <dgm:pt modelId="{6C8B484B-647C-4F49-9F66-0CAE39EA2267}" type="sibTrans" cxnId="{1DF8BA96-945F-40C9-9478-D2CBE99A3884}">
      <dgm:prSet/>
      <dgm:spPr/>
      <dgm:t>
        <a:bodyPr/>
        <a:lstStyle/>
        <a:p>
          <a:endParaRPr lang="en-US"/>
        </a:p>
      </dgm:t>
    </dgm:pt>
    <dgm:pt modelId="{FE43D01B-EEA5-4786-AA38-ED84EB047B48}">
      <dgm:prSet phldrT="[Text]"/>
      <dgm:spPr/>
      <dgm:t>
        <a:bodyPr/>
        <a:lstStyle/>
        <a:p>
          <a:r>
            <a:rPr lang="en-US" dirty="0"/>
            <a:t>Hedge fund: high risk high reward using complex trading &amp; leverage strategies</a:t>
          </a:r>
        </a:p>
      </dgm:t>
    </dgm:pt>
    <dgm:pt modelId="{F1BA2D25-06DA-4616-B988-82CA7DD3A491}" type="parTrans" cxnId="{17C338A0-BB10-4928-A088-CA3AE652C5C4}">
      <dgm:prSet/>
      <dgm:spPr/>
      <dgm:t>
        <a:bodyPr/>
        <a:lstStyle/>
        <a:p>
          <a:endParaRPr lang="en-US"/>
        </a:p>
      </dgm:t>
    </dgm:pt>
    <dgm:pt modelId="{EA697709-9C17-4658-9C9C-29473FDB89CE}" type="sibTrans" cxnId="{17C338A0-BB10-4928-A088-CA3AE652C5C4}">
      <dgm:prSet/>
      <dgm:spPr/>
      <dgm:t>
        <a:bodyPr/>
        <a:lstStyle/>
        <a:p>
          <a:endParaRPr lang="en-US"/>
        </a:p>
      </dgm:t>
    </dgm:pt>
    <dgm:pt modelId="{D81F3894-C83F-4F7A-9E9C-02638C286F9F}">
      <dgm:prSet phldrT="[Text]"/>
      <dgm:spPr/>
      <dgm:t>
        <a:bodyPr/>
        <a:lstStyle/>
        <a:p>
          <a:r>
            <a:rPr lang="en-US" dirty="0"/>
            <a:t>e.g. NIIF, debt funds</a:t>
          </a:r>
        </a:p>
      </dgm:t>
    </dgm:pt>
    <dgm:pt modelId="{17BCADB5-1418-40E9-BCC7-6C61AD7A4E10}" type="parTrans" cxnId="{FCF3F6B0-5DC9-4438-8AA8-CE78E3FDC268}">
      <dgm:prSet/>
      <dgm:spPr/>
      <dgm:t>
        <a:bodyPr/>
        <a:lstStyle/>
        <a:p>
          <a:endParaRPr lang="en-US"/>
        </a:p>
      </dgm:t>
    </dgm:pt>
    <dgm:pt modelId="{530E277D-167D-4629-A4EF-CA26B72C28FB}" type="sibTrans" cxnId="{FCF3F6B0-5DC9-4438-8AA8-CE78E3FDC268}">
      <dgm:prSet/>
      <dgm:spPr/>
      <dgm:t>
        <a:bodyPr/>
        <a:lstStyle/>
        <a:p>
          <a:endParaRPr lang="en-US"/>
        </a:p>
      </dgm:t>
    </dgm:pt>
    <dgm:pt modelId="{AF064F9B-3083-4B1F-AB11-E4A95E77C151}">
      <dgm:prSet phldrT="[Text]"/>
      <dgm:spPr/>
      <dgm:t>
        <a:bodyPr/>
        <a:lstStyle/>
        <a:p>
          <a:r>
            <a:rPr lang="en-US" dirty="0"/>
            <a:t>Socially, economically desirable</a:t>
          </a:r>
        </a:p>
      </dgm:t>
    </dgm:pt>
    <dgm:pt modelId="{291AEBA4-AD9F-4A08-840E-72AB419CA23A}" type="parTrans" cxnId="{227E1592-0FC7-4C93-AC1C-D7E9A1543EB5}">
      <dgm:prSet/>
      <dgm:spPr/>
      <dgm:t>
        <a:bodyPr/>
        <a:lstStyle/>
        <a:p>
          <a:endParaRPr lang="en-US"/>
        </a:p>
      </dgm:t>
    </dgm:pt>
    <dgm:pt modelId="{29B7E672-E40B-4747-91BB-EDC0168A97F0}" type="sibTrans" cxnId="{227E1592-0FC7-4C93-AC1C-D7E9A1543EB5}">
      <dgm:prSet/>
      <dgm:spPr/>
      <dgm:t>
        <a:bodyPr/>
        <a:lstStyle/>
        <a:p>
          <a:endParaRPr lang="en-US"/>
        </a:p>
      </dgm:t>
    </dgm:pt>
    <dgm:pt modelId="{47FB6C49-1142-4DDC-82C8-2282D231B9FD}" type="pres">
      <dgm:prSet presAssocID="{9BA99D0E-A335-4A6D-AEB1-7E18F1A4D874}" presName="Name0" presStyleCnt="0">
        <dgm:presLayoutVars>
          <dgm:dir/>
          <dgm:animLvl val="lvl"/>
          <dgm:resizeHandles val="exact"/>
        </dgm:presLayoutVars>
      </dgm:prSet>
      <dgm:spPr/>
    </dgm:pt>
    <dgm:pt modelId="{8CADC9FD-2F90-4BE8-9A48-85DF919D2934}" type="pres">
      <dgm:prSet presAssocID="{4EBA65FF-DA0A-4997-A0CB-CD9688F40BB3}" presName="linNode" presStyleCnt="0"/>
      <dgm:spPr/>
    </dgm:pt>
    <dgm:pt modelId="{8641A090-BB0B-4423-A7CF-7F746FC4FA45}" type="pres">
      <dgm:prSet presAssocID="{4EBA65FF-DA0A-4997-A0CB-CD9688F40BB3}" presName="parTx" presStyleLbl="revTx" presStyleIdx="0" presStyleCnt="3">
        <dgm:presLayoutVars>
          <dgm:chMax val="1"/>
          <dgm:bulletEnabled val="1"/>
        </dgm:presLayoutVars>
      </dgm:prSet>
      <dgm:spPr/>
    </dgm:pt>
    <dgm:pt modelId="{306DEAB8-5174-4341-9A05-0C24F78003BE}" type="pres">
      <dgm:prSet presAssocID="{4EBA65FF-DA0A-4997-A0CB-CD9688F40BB3}" presName="bracket" presStyleLbl="parChTrans1D1" presStyleIdx="0" presStyleCnt="3"/>
      <dgm:spPr/>
    </dgm:pt>
    <dgm:pt modelId="{EBDDB5B3-D562-49F9-B2FE-3BEFCB8398B6}" type="pres">
      <dgm:prSet presAssocID="{4EBA65FF-DA0A-4997-A0CB-CD9688F40BB3}" presName="spH" presStyleCnt="0"/>
      <dgm:spPr/>
    </dgm:pt>
    <dgm:pt modelId="{E6EF7041-22B8-4E96-8334-1174837535E5}" type="pres">
      <dgm:prSet presAssocID="{4EBA65FF-DA0A-4997-A0CB-CD9688F40BB3}" presName="desTx" presStyleLbl="node1" presStyleIdx="0" presStyleCnt="3">
        <dgm:presLayoutVars>
          <dgm:bulletEnabled val="1"/>
        </dgm:presLayoutVars>
      </dgm:prSet>
      <dgm:spPr/>
    </dgm:pt>
    <dgm:pt modelId="{9BA85452-06A5-486E-B781-4CCD6A442496}" type="pres">
      <dgm:prSet presAssocID="{AEF4062F-7D8F-4885-BDF1-C8D2F1240D9B}" presName="spV" presStyleCnt="0"/>
      <dgm:spPr/>
    </dgm:pt>
    <dgm:pt modelId="{55B1A8C3-683C-4D47-A675-F2D09D762542}" type="pres">
      <dgm:prSet presAssocID="{17F77AF9-050F-432E-9F3F-61AA7E1D2259}" presName="linNode" presStyleCnt="0"/>
      <dgm:spPr/>
    </dgm:pt>
    <dgm:pt modelId="{03C390DC-F0E5-4894-8399-7451F3C7E74A}" type="pres">
      <dgm:prSet presAssocID="{17F77AF9-050F-432E-9F3F-61AA7E1D2259}" presName="parTx" presStyleLbl="revTx" presStyleIdx="1" presStyleCnt="3">
        <dgm:presLayoutVars>
          <dgm:chMax val="1"/>
          <dgm:bulletEnabled val="1"/>
        </dgm:presLayoutVars>
      </dgm:prSet>
      <dgm:spPr/>
    </dgm:pt>
    <dgm:pt modelId="{2803035D-0D8E-4C51-977D-37FC5B87ED35}" type="pres">
      <dgm:prSet presAssocID="{17F77AF9-050F-432E-9F3F-61AA7E1D2259}" presName="bracket" presStyleLbl="parChTrans1D1" presStyleIdx="1" presStyleCnt="3"/>
      <dgm:spPr/>
    </dgm:pt>
    <dgm:pt modelId="{E9584937-65C4-412C-9264-BDCD3208D47A}" type="pres">
      <dgm:prSet presAssocID="{17F77AF9-050F-432E-9F3F-61AA7E1D2259}" presName="spH" presStyleCnt="0"/>
      <dgm:spPr/>
    </dgm:pt>
    <dgm:pt modelId="{F17ECCEF-559E-4128-AF63-60D418FACD5C}" type="pres">
      <dgm:prSet presAssocID="{17F77AF9-050F-432E-9F3F-61AA7E1D2259}" presName="desTx" presStyleLbl="node1" presStyleIdx="1" presStyleCnt="3">
        <dgm:presLayoutVars>
          <dgm:bulletEnabled val="1"/>
        </dgm:presLayoutVars>
      </dgm:prSet>
      <dgm:spPr/>
    </dgm:pt>
    <dgm:pt modelId="{F389AA8C-6974-45CB-8149-940C91585754}" type="pres">
      <dgm:prSet presAssocID="{0E5FFF43-D100-414B-BB54-7501FF89BAB8}" presName="spV" presStyleCnt="0"/>
      <dgm:spPr/>
    </dgm:pt>
    <dgm:pt modelId="{92653D82-C16C-4B77-AAEE-9D709B5D2979}" type="pres">
      <dgm:prSet presAssocID="{8D1F97C5-C30C-46A2-B487-D372C36F4529}" presName="linNode" presStyleCnt="0"/>
      <dgm:spPr/>
    </dgm:pt>
    <dgm:pt modelId="{6AE0AB44-9FF7-4941-A36C-833EB0122278}" type="pres">
      <dgm:prSet presAssocID="{8D1F97C5-C30C-46A2-B487-D372C36F4529}" presName="parTx" presStyleLbl="revTx" presStyleIdx="2" presStyleCnt="3">
        <dgm:presLayoutVars>
          <dgm:chMax val="1"/>
          <dgm:bulletEnabled val="1"/>
        </dgm:presLayoutVars>
      </dgm:prSet>
      <dgm:spPr/>
    </dgm:pt>
    <dgm:pt modelId="{4BC97795-6829-4B83-9111-0C8E0FC9D8C6}" type="pres">
      <dgm:prSet presAssocID="{8D1F97C5-C30C-46A2-B487-D372C36F4529}" presName="bracket" presStyleLbl="parChTrans1D1" presStyleIdx="2" presStyleCnt="3"/>
      <dgm:spPr/>
    </dgm:pt>
    <dgm:pt modelId="{F83B4BD5-E5EE-49E8-B441-0162F64B3BC7}" type="pres">
      <dgm:prSet presAssocID="{8D1F97C5-C30C-46A2-B487-D372C36F4529}" presName="spH" presStyleCnt="0"/>
      <dgm:spPr/>
    </dgm:pt>
    <dgm:pt modelId="{59CF3776-D091-4854-9B2D-1AF5AB04436B}" type="pres">
      <dgm:prSet presAssocID="{8D1F97C5-C30C-46A2-B487-D372C36F4529}" presName="desTx" presStyleLbl="node1" presStyleIdx="2" presStyleCnt="3">
        <dgm:presLayoutVars>
          <dgm:bulletEnabled val="1"/>
        </dgm:presLayoutVars>
      </dgm:prSet>
      <dgm:spPr/>
    </dgm:pt>
  </dgm:ptLst>
  <dgm:cxnLst>
    <dgm:cxn modelId="{EC717A10-4CBF-492F-86DE-75D9932A1CB5}" type="presOf" srcId="{D81F3894-C83F-4F7A-9E9C-02638C286F9F}" destId="{F17ECCEF-559E-4128-AF63-60D418FACD5C}" srcOrd="0" destOrd="1" presId="urn:diagrams.loki3.com/BracketList"/>
    <dgm:cxn modelId="{8E964A06-3AC1-4FAB-97B0-91CD979B0B3F}" srcId="{9BA99D0E-A335-4A6D-AEB1-7E18F1A4D874}" destId="{8D1F97C5-C30C-46A2-B487-D372C36F4529}" srcOrd="2" destOrd="0" parTransId="{A8175772-8856-4051-B83E-C39594D8B133}" sibTransId="{876595B5-D345-4402-8D95-8BB115535088}"/>
    <dgm:cxn modelId="{412B84C0-9BBF-493F-B319-8CDC60D3B118}" type="presOf" srcId="{4EBA65FF-DA0A-4997-A0CB-CD9688F40BB3}" destId="{8641A090-BB0B-4423-A7CF-7F746FC4FA45}" srcOrd="0" destOrd="0" presId="urn:diagrams.loki3.com/BracketList"/>
    <dgm:cxn modelId="{FCF3F6B0-5DC9-4438-8AA8-CE78E3FDC268}" srcId="{17F77AF9-050F-432E-9F3F-61AA7E1D2259}" destId="{D81F3894-C83F-4F7A-9E9C-02638C286F9F}" srcOrd="1" destOrd="0" parTransId="{17BCADB5-1418-40E9-BCC7-6C61AD7A4E10}" sibTransId="{530E277D-167D-4629-A4EF-CA26B72C28FB}"/>
    <dgm:cxn modelId="{9F653BD4-C0B6-4158-9D97-CE83D6B698F3}" type="presOf" srcId="{AF064F9B-3083-4B1F-AB11-E4A95E77C151}" destId="{E6EF7041-22B8-4E96-8334-1174837535E5}" srcOrd="0" destOrd="1" presId="urn:diagrams.loki3.com/BracketList"/>
    <dgm:cxn modelId="{BD52557F-421C-49AB-A37D-2C72496562BE}" type="presOf" srcId="{027126D6-FE98-4E54-B2DA-ED4F8505A676}" destId="{E6EF7041-22B8-4E96-8334-1174837535E5}" srcOrd="0" destOrd="0" presId="urn:diagrams.loki3.com/BracketList"/>
    <dgm:cxn modelId="{4657916F-3A5E-4E8F-A38F-DF69AD6751E2}" srcId="{9BA99D0E-A335-4A6D-AEB1-7E18F1A4D874}" destId="{17F77AF9-050F-432E-9F3F-61AA7E1D2259}" srcOrd="1" destOrd="0" parTransId="{F2252C93-D35F-4BB9-8508-D83517774530}" sibTransId="{0E5FFF43-D100-414B-BB54-7501FF89BAB8}"/>
    <dgm:cxn modelId="{67198D7A-826F-4107-8DEA-82ECFAEA1574}" type="presOf" srcId="{9BA99D0E-A335-4A6D-AEB1-7E18F1A4D874}" destId="{47FB6C49-1142-4DDC-82C8-2282D231B9FD}" srcOrd="0" destOrd="0" presId="urn:diagrams.loki3.com/BracketList"/>
    <dgm:cxn modelId="{74C3C08B-26A2-4F3A-9F64-E3D0AA8B2D5A}" type="presOf" srcId="{17F77AF9-050F-432E-9F3F-61AA7E1D2259}" destId="{03C390DC-F0E5-4894-8399-7451F3C7E74A}" srcOrd="0" destOrd="0" presId="urn:diagrams.loki3.com/BracketList"/>
    <dgm:cxn modelId="{FAE55BC2-232E-442E-B6E1-E73891302714}" type="presOf" srcId="{283F6DAF-6D6E-491E-A5B6-B1C5801B4670}" destId="{F17ECCEF-559E-4128-AF63-60D418FACD5C}" srcOrd="0" destOrd="0" presId="urn:diagrams.loki3.com/BracketList"/>
    <dgm:cxn modelId="{17C338A0-BB10-4928-A088-CA3AE652C5C4}" srcId="{8D1F97C5-C30C-46A2-B487-D372C36F4529}" destId="{FE43D01B-EEA5-4786-AA38-ED84EB047B48}" srcOrd="0" destOrd="0" parTransId="{F1BA2D25-06DA-4616-B988-82CA7DD3A491}" sibTransId="{EA697709-9C17-4658-9C9C-29473FDB89CE}"/>
    <dgm:cxn modelId="{227E1592-0FC7-4C93-AC1C-D7E9A1543EB5}" srcId="{4EBA65FF-DA0A-4997-A0CB-CD9688F40BB3}" destId="{AF064F9B-3083-4B1F-AB11-E4A95E77C151}" srcOrd="1" destOrd="0" parTransId="{291AEBA4-AD9F-4A08-840E-72AB419CA23A}" sibTransId="{29B7E672-E40B-4747-91BB-EDC0168A97F0}"/>
    <dgm:cxn modelId="{1DF8BA96-945F-40C9-9478-D2CBE99A3884}" srcId="{17F77AF9-050F-432E-9F3F-61AA7E1D2259}" destId="{283F6DAF-6D6E-491E-A5B6-B1C5801B4670}" srcOrd="0" destOrd="0" parTransId="{846D1242-95D3-4999-B846-4509A2DC7BDA}" sibTransId="{6C8B484B-647C-4F49-9F66-0CAE39EA2267}"/>
    <dgm:cxn modelId="{B1B58063-2943-4C24-AAB2-CCE832D317AA}" srcId="{4EBA65FF-DA0A-4997-A0CB-CD9688F40BB3}" destId="{027126D6-FE98-4E54-B2DA-ED4F8505A676}" srcOrd="0" destOrd="0" parTransId="{85D1F77E-2412-4979-84F6-C6626785D7EE}" sibTransId="{D2CD9A9C-52BB-4414-82CF-01FF15A6C868}"/>
    <dgm:cxn modelId="{72F35F3B-A590-4096-9836-EA3050033C10}" type="presOf" srcId="{FE43D01B-EEA5-4786-AA38-ED84EB047B48}" destId="{59CF3776-D091-4854-9B2D-1AF5AB04436B}" srcOrd="0" destOrd="0" presId="urn:diagrams.loki3.com/BracketList"/>
    <dgm:cxn modelId="{FB701839-BC40-4CCC-A5BE-81BCF89B4126}" type="presOf" srcId="{8D1F97C5-C30C-46A2-B487-D372C36F4529}" destId="{6AE0AB44-9FF7-4941-A36C-833EB0122278}" srcOrd="0" destOrd="0" presId="urn:diagrams.loki3.com/BracketList"/>
    <dgm:cxn modelId="{CBBEC10C-0A59-4D61-A819-1B2446D0D21B}" srcId="{9BA99D0E-A335-4A6D-AEB1-7E18F1A4D874}" destId="{4EBA65FF-DA0A-4997-A0CB-CD9688F40BB3}" srcOrd="0" destOrd="0" parTransId="{F4B8CE49-6BF8-4B8F-A253-24A16D6B8CB3}" sibTransId="{AEF4062F-7D8F-4885-BDF1-C8D2F1240D9B}"/>
    <dgm:cxn modelId="{FC96EB38-570E-4E1D-9616-09FE4C7D72A3}" type="presParOf" srcId="{47FB6C49-1142-4DDC-82C8-2282D231B9FD}" destId="{8CADC9FD-2F90-4BE8-9A48-85DF919D2934}" srcOrd="0" destOrd="0" presId="urn:diagrams.loki3.com/BracketList"/>
    <dgm:cxn modelId="{F43AD1B9-D9FB-46AF-BAC5-38319618BD63}" type="presParOf" srcId="{8CADC9FD-2F90-4BE8-9A48-85DF919D2934}" destId="{8641A090-BB0B-4423-A7CF-7F746FC4FA45}" srcOrd="0" destOrd="0" presId="urn:diagrams.loki3.com/BracketList"/>
    <dgm:cxn modelId="{E33E8AD8-17DA-4E12-A144-45300201A26F}" type="presParOf" srcId="{8CADC9FD-2F90-4BE8-9A48-85DF919D2934}" destId="{306DEAB8-5174-4341-9A05-0C24F78003BE}" srcOrd="1" destOrd="0" presId="urn:diagrams.loki3.com/BracketList"/>
    <dgm:cxn modelId="{201381DE-B5EE-4E6B-8DE1-CA2F2E1064AB}" type="presParOf" srcId="{8CADC9FD-2F90-4BE8-9A48-85DF919D2934}" destId="{EBDDB5B3-D562-49F9-B2FE-3BEFCB8398B6}" srcOrd="2" destOrd="0" presId="urn:diagrams.loki3.com/BracketList"/>
    <dgm:cxn modelId="{B28CD5F0-CEE1-441D-B0F0-13F3F9A30C48}" type="presParOf" srcId="{8CADC9FD-2F90-4BE8-9A48-85DF919D2934}" destId="{E6EF7041-22B8-4E96-8334-1174837535E5}" srcOrd="3" destOrd="0" presId="urn:diagrams.loki3.com/BracketList"/>
    <dgm:cxn modelId="{832F13F1-97FC-470E-8A6E-52126F5025D0}" type="presParOf" srcId="{47FB6C49-1142-4DDC-82C8-2282D231B9FD}" destId="{9BA85452-06A5-486E-B781-4CCD6A442496}" srcOrd="1" destOrd="0" presId="urn:diagrams.loki3.com/BracketList"/>
    <dgm:cxn modelId="{55038B5F-7B7E-40A4-AF3B-6794B3EF7ADE}" type="presParOf" srcId="{47FB6C49-1142-4DDC-82C8-2282D231B9FD}" destId="{55B1A8C3-683C-4D47-A675-F2D09D762542}" srcOrd="2" destOrd="0" presId="urn:diagrams.loki3.com/BracketList"/>
    <dgm:cxn modelId="{73872B78-57A1-422E-9CC9-16B6F6010564}" type="presParOf" srcId="{55B1A8C3-683C-4D47-A675-F2D09D762542}" destId="{03C390DC-F0E5-4894-8399-7451F3C7E74A}" srcOrd="0" destOrd="0" presId="urn:diagrams.loki3.com/BracketList"/>
    <dgm:cxn modelId="{2D28D85A-FAD4-4A14-A1B8-551EF8F8DF24}" type="presParOf" srcId="{55B1A8C3-683C-4D47-A675-F2D09D762542}" destId="{2803035D-0D8E-4C51-977D-37FC5B87ED35}" srcOrd="1" destOrd="0" presId="urn:diagrams.loki3.com/BracketList"/>
    <dgm:cxn modelId="{8480A1AF-FD0C-49D2-A28F-7B7F2A12E520}" type="presParOf" srcId="{55B1A8C3-683C-4D47-A675-F2D09D762542}" destId="{E9584937-65C4-412C-9264-BDCD3208D47A}" srcOrd="2" destOrd="0" presId="urn:diagrams.loki3.com/BracketList"/>
    <dgm:cxn modelId="{9CE38678-DFF6-4FAD-8BA8-62175D53AAA6}" type="presParOf" srcId="{55B1A8C3-683C-4D47-A675-F2D09D762542}" destId="{F17ECCEF-559E-4128-AF63-60D418FACD5C}" srcOrd="3" destOrd="0" presId="urn:diagrams.loki3.com/BracketList"/>
    <dgm:cxn modelId="{A1593A40-D96B-43CE-8033-5F734D4FD76C}" type="presParOf" srcId="{47FB6C49-1142-4DDC-82C8-2282D231B9FD}" destId="{F389AA8C-6974-45CB-8149-940C91585754}" srcOrd="3" destOrd="0" presId="urn:diagrams.loki3.com/BracketList"/>
    <dgm:cxn modelId="{E0F20A24-575B-4096-9040-F6D68AD46248}" type="presParOf" srcId="{47FB6C49-1142-4DDC-82C8-2282D231B9FD}" destId="{92653D82-C16C-4B77-AAEE-9D709B5D2979}" srcOrd="4" destOrd="0" presId="urn:diagrams.loki3.com/BracketList"/>
    <dgm:cxn modelId="{0920DBCC-935B-4093-8D67-A2C5E9FBF093}" type="presParOf" srcId="{92653D82-C16C-4B77-AAEE-9D709B5D2979}" destId="{6AE0AB44-9FF7-4941-A36C-833EB0122278}" srcOrd="0" destOrd="0" presId="urn:diagrams.loki3.com/BracketList"/>
    <dgm:cxn modelId="{D0469C90-34D2-40BF-937B-87E21D487B08}" type="presParOf" srcId="{92653D82-C16C-4B77-AAEE-9D709B5D2979}" destId="{4BC97795-6829-4B83-9111-0C8E0FC9D8C6}" srcOrd="1" destOrd="0" presId="urn:diagrams.loki3.com/BracketList"/>
    <dgm:cxn modelId="{79E34FCE-985B-40E2-B4A3-AEDE67268087}" type="presParOf" srcId="{92653D82-C16C-4B77-AAEE-9D709B5D2979}" destId="{F83B4BD5-E5EE-49E8-B441-0162F64B3BC7}" srcOrd="2" destOrd="0" presId="urn:diagrams.loki3.com/BracketList"/>
    <dgm:cxn modelId="{8CB5EBF1-A81F-4667-B3E7-27960312D799}" type="presParOf" srcId="{92653D82-C16C-4B77-AAEE-9D709B5D2979}" destId="{59CF3776-D091-4854-9B2D-1AF5AB04436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B749D9-3968-4386-BAFB-051E98AD72E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C779472-C198-4779-808E-CA8FDE95B115}">
      <dgm:prSet phldrT="[Text]" custT="1"/>
      <dgm:spPr/>
      <dgm:t>
        <a:bodyPr/>
        <a:lstStyle/>
        <a:p>
          <a:r>
            <a:rPr lang="en-US" sz="2800" dirty="0">
              <a:solidFill>
                <a:schemeClr val="accent2">
                  <a:lumMod val="75000"/>
                </a:schemeClr>
              </a:solidFill>
            </a:rPr>
            <a:t>P2P lending</a:t>
          </a:r>
        </a:p>
      </dgm:t>
    </dgm:pt>
    <dgm:pt modelId="{FD70E4BE-0AA9-4A7C-841D-0252879A1E9C}" type="parTrans" cxnId="{2198248D-E04C-47FE-A460-8F8B59E5180A}">
      <dgm:prSet/>
      <dgm:spPr/>
      <dgm:t>
        <a:bodyPr/>
        <a:lstStyle/>
        <a:p>
          <a:endParaRPr lang="en-US"/>
        </a:p>
      </dgm:t>
    </dgm:pt>
    <dgm:pt modelId="{FDB55F27-6266-46F1-A873-7F16F5DD7C10}" type="sibTrans" cxnId="{2198248D-E04C-47FE-A460-8F8B59E5180A}">
      <dgm:prSet/>
      <dgm:spPr/>
      <dgm:t>
        <a:bodyPr/>
        <a:lstStyle/>
        <a:p>
          <a:endParaRPr lang="en-US"/>
        </a:p>
      </dgm:t>
    </dgm:pt>
    <dgm:pt modelId="{287A9946-FAB6-491B-BAB9-962EB24FD27F}">
      <dgm:prSet phldrT="[Text]" custT="1"/>
      <dgm:spPr/>
      <dgm:t>
        <a:bodyPr/>
        <a:lstStyle/>
        <a:p>
          <a:r>
            <a:rPr lang="en-US" sz="2800" dirty="0">
              <a:solidFill>
                <a:schemeClr val="accent2">
                  <a:lumMod val="75000"/>
                </a:schemeClr>
              </a:solidFill>
            </a:rPr>
            <a:t>Deepening Corporate Bond market</a:t>
          </a:r>
        </a:p>
      </dgm:t>
    </dgm:pt>
    <dgm:pt modelId="{645DAA95-6132-46B8-B121-BE8CAA10110E}" type="parTrans" cxnId="{2027CF88-60B4-4D53-A435-26921602FBB2}">
      <dgm:prSet/>
      <dgm:spPr/>
      <dgm:t>
        <a:bodyPr/>
        <a:lstStyle/>
        <a:p>
          <a:endParaRPr lang="en-US"/>
        </a:p>
      </dgm:t>
    </dgm:pt>
    <dgm:pt modelId="{4A74724C-1720-4D7A-8E64-A81B5FE0E7B1}" type="sibTrans" cxnId="{2027CF88-60B4-4D53-A435-26921602FBB2}">
      <dgm:prSet/>
      <dgm:spPr/>
      <dgm:t>
        <a:bodyPr/>
        <a:lstStyle/>
        <a:p>
          <a:endParaRPr lang="en-US"/>
        </a:p>
      </dgm:t>
    </dgm:pt>
    <dgm:pt modelId="{1037E8BF-A339-4389-A6D8-886EB41DA33E}">
      <dgm:prSet phldrT="[Text]" custT="1"/>
      <dgm:spPr/>
      <dgm:t>
        <a:bodyPr/>
        <a:lstStyle/>
        <a:p>
          <a:r>
            <a:rPr lang="en-US" sz="2800" dirty="0">
              <a:solidFill>
                <a:schemeClr val="accent2">
                  <a:lumMod val="75000"/>
                </a:schemeClr>
              </a:solidFill>
            </a:rPr>
            <a:t>P-Notes KYC</a:t>
          </a:r>
        </a:p>
      </dgm:t>
    </dgm:pt>
    <dgm:pt modelId="{D1D65B34-CB7D-4917-A95A-38D57F4B0240}" type="parTrans" cxnId="{AA06C010-F9FD-489B-B560-B67837E7931E}">
      <dgm:prSet/>
      <dgm:spPr/>
      <dgm:t>
        <a:bodyPr/>
        <a:lstStyle/>
        <a:p>
          <a:endParaRPr lang="en-US"/>
        </a:p>
      </dgm:t>
    </dgm:pt>
    <dgm:pt modelId="{781D127E-3BC0-428E-8798-3C3EA4246CBE}" type="sibTrans" cxnId="{AA06C010-F9FD-489B-B560-B67837E7931E}">
      <dgm:prSet/>
      <dgm:spPr/>
      <dgm:t>
        <a:bodyPr/>
        <a:lstStyle/>
        <a:p>
          <a:endParaRPr lang="en-US"/>
        </a:p>
      </dgm:t>
    </dgm:pt>
    <dgm:pt modelId="{43CB9934-25FB-4160-B870-4E1CC3EDD789}" type="pres">
      <dgm:prSet presAssocID="{C1B749D9-3968-4386-BAFB-051E98AD72E5}" presName="Name0" presStyleCnt="0">
        <dgm:presLayoutVars>
          <dgm:dir/>
          <dgm:resizeHandles val="exact"/>
        </dgm:presLayoutVars>
      </dgm:prSet>
      <dgm:spPr/>
    </dgm:pt>
    <dgm:pt modelId="{91C57777-4563-466B-AF3C-A810C422338F}" type="pres">
      <dgm:prSet presAssocID="{3C779472-C198-4779-808E-CA8FDE95B115}" presName="compNode" presStyleCnt="0"/>
      <dgm:spPr/>
    </dgm:pt>
    <dgm:pt modelId="{00D7D65B-AAB1-49AE-BB7E-BABE2F24138A}" type="pres">
      <dgm:prSet presAssocID="{3C779472-C198-4779-808E-CA8FDE95B115}" presName="pictRect" presStyleLbl="node1" presStyleIdx="0" presStyleCnt="3"/>
      <dgm:spPr>
        <a:blipFill rotWithShape="1">
          <a:blip xmlns:r="http://schemas.openxmlformats.org/officeDocument/2006/relationships" r:embed="rId1"/>
          <a:stretch>
            <a:fillRect/>
          </a:stretch>
        </a:blipFill>
      </dgm:spPr>
    </dgm:pt>
    <dgm:pt modelId="{DE673A41-A641-42C7-99E3-4985815A68DB}" type="pres">
      <dgm:prSet presAssocID="{3C779472-C198-4779-808E-CA8FDE95B115}" presName="textRect" presStyleLbl="revTx" presStyleIdx="0" presStyleCnt="3">
        <dgm:presLayoutVars>
          <dgm:bulletEnabled val="1"/>
        </dgm:presLayoutVars>
      </dgm:prSet>
      <dgm:spPr/>
    </dgm:pt>
    <dgm:pt modelId="{EB228324-E707-4B9F-B6DF-B34918C7387F}" type="pres">
      <dgm:prSet presAssocID="{FDB55F27-6266-46F1-A873-7F16F5DD7C10}" presName="sibTrans" presStyleLbl="sibTrans2D1" presStyleIdx="0" presStyleCnt="0"/>
      <dgm:spPr/>
    </dgm:pt>
    <dgm:pt modelId="{6879022C-683B-4781-B290-69AD5465FF61}" type="pres">
      <dgm:prSet presAssocID="{287A9946-FAB6-491B-BAB9-962EB24FD27F}" presName="compNode" presStyleCnt="0"/>
      <dgm:spPr/>
    </dgm:pt>
    <dgm:pt modelId="{3D2E0AB5-C590-4AD7-B9EC-3DA566803805}" type="pres">
      <dgm:prSet presAssocID="{287A9946-FAB6-491B-BAB9-962EB24FD27F}" presName="pictRect" presStyleLbl="node1" presStyleIdx="1" presStyleCnt="3"/>
      <dgm:spPr>
        <a:blipFill rotWithShape="1">
          <a:blip xmlns:r="http://schemas.openxmlformats.org/officeDocument/2006/relationships" r:embed="rId2"/>
          <a:stretch>
            <a:fillRect/>
          </a:stretch>
        </a:blipFill>
      </dgm:spPr>
    </dgm:pt>
    <dgm:pt modelId="{90EF3CC4-024C-41A8-8FB1-1DC690414216}" type="pres">
      <dgm:prSet presAssocID="{287A9946-FAB6-491B-BAB9-962EB24FD27F}" presName="textRect" presStyleLbl="revTx" presStyleIdx="1" presStyleCnt="3">
        <dgm:presLayoutVars>
          <dgm:bulletEnabled val="1"/>
        </dgm:presLayoutVars>
      </dgm:prSet>
      <dgm:spPr/>
    </dgm:pt>
    <dgm:pt modelId="{151A428B-FD5C-4A4F-BFE2-65F1809CC9FC}" type="pres">
      <dgm:prSet presAssocID="{4A74724C-1720-4D7A-8E64-A81B5FE0E7B1}" presName="sibTrans" presStyleLbl="sibTrans2D1" presStyleIdx="0" presStyleCnt="0"/>
      <dgm:spPr/>
    </dgm:pt>
    <dgm:pt modelId="{7E8C9E1D-9B56-4F69-843F-D20B22272E71}" type="pres">
      <dgm:prSet presAssocID="{1037E8BF-A339-4389-A6D8-886EB41DA33E}" presName="compNode" presStyleCnt="0"/>
      <dgm:spPr/>
    </dgm:pt>
    <dgm:pt modelId="{DEF53DD2-C556-4943-A0D5-4619058026D7}" type="pres">
      <dgm:prSet presAssocID="{1037E8BF-A339-4389-A6D8-886EB41DA33E}" presName="pictRect" presStyleLbl="node1" presStyleIdx="2" presStyleCnt="3"/>
      <dgm:spPr>
        <a:blipFill rotWithShape="1">
          <a:blip xmlns:r="http://schemas.openxmlformats.org/officeDocument/2006/relationships" r:embed="rId3"/>
          <a:stretch>
            <a:fillRect/>
          </a:stretch>
        </a:blipFill>
      </dgm:spPr>
    </dgm:pt>
    <dgm:pt modelId="{996EE247-28E7-438F-B50D-6BCD4D12F188}" type="pres">
      <dgm:prSet presAssocID="{1037E8BF-A339-4389-A6D8-886EB41DA33E}" presName="textRect" presStyleLbl="revTx" presStyleIdx="2" presStyleCnt="3">
        <dgm:presLayoutVars>
          <dgm:bulletEnabled val="1"/>
        </dgm:presLayoutVars>
      </dgm:prSet>
      <dgm:spPr/>
    </dgm:pt>
  </dgm:ptLst>
  <dgm:cxnLst>
    <dgm:cxn modelId="{3B6FB601-AE9F-4858-92A8-E625F24C3EF4}" type="presOf" srcId="{C1B749D9-3968-4386-BAFB-051E98AD72E5}" destId="{43CB9934-25FB-4160-B870-4E1CC3EDD789}" srcOrd="0" destOrd="0" presId="urn:microsoft.com/office/officeart/2005/8/layout/pList1"/>
    <dgm:cxn modelId="{4B0A7B7C-36C2-470D-A815-51205061C42F}" type="presOf" srcId="{3C779472-C198-4779-808E-CA8FDE95B115}" destId="{DE673A41-A641-42C7-99E3-4985815A68DB}" srcOrd="0" destOrd="0" presId="urn:microsoft.com/office/officeart/2005/8/layout/pList1"/>
    <dgm:cxn modelId="{2198248D-E04C-47FE-A460-8F8B59E5180A}" srcId="{C1B749D9-3968-4386-BAFB-051E98AD72E5}" destId="{3C779472-C198-4779-808E-CA8FDE95B115}" srcOrd="0" destOrd="0" parTransId="{FD70E4BE-0AA9-4A7C-841D-0252879A1E9C}" sibTransId="{FDB55F27-6266-46F1-A873-7F16F5DD7C10}"/>
    <dgm:cxn modelId="{451B57C3-0292-4AFD-A444-B63A0D3955D4}" type="presOf" srcId="{4A74724C-1720-4D7A-8E64-A81B5FE0E7B1}" destId="{151A428B-FD5C-4A4F-BFE2-65F1809CC9FC}" srcOrd="0" destOrd="0" presId="urn:microsoft.com/office/officeart/2005/8/layout/pList1"/>
    <dgm:cxn modelId="{9093D029-E8A5-471B-893D-39AA6B524E9D}" type="presOf" srcId="{FDB55F27-6266-46F1-A873-7F16F5DD7C10}" destId="{EB228324-E707-4B9F-B6DF-B34918C7387F}" srcOrd="0" destOrd="0" presId="urn:microsoft.com/office/officeart/2005/8/layout/pList1"/>
    <dgm:cxn modelId="{2027CF88-60B4-4D53-A435-26921602FBB2}" srcId="{C1B749D9-3968-4386-BAFB-051E98AD72E5}" destId="{287A9946-FAB6-491B-BAB9-962EB24FD27F}" srcOrd="1" destOrd="0" parTransId="{645DAA95-6132-46B8-B121-BE8CAA10110E}" sibTransId="{4A74724C-1720-4D7A-8E64-A81B5FE0E7B1}"/>
    <dgm:cxn modelId="{16B36793-933F-4237-9A43-A7FFDE0457D3}" type="presOf" srcId="{287A9946-FAB6-491B-BAB9-962EB24FD27F}" destId="{90EF3CC4-024C-41A8-8FB1-1DC690414216}" srcOrd="0" destOrd="0" presId="urn:microsoft.com/office/officeart/2005/8/layout/pList1"/>
    <dgm:cxn modelId="{E3808827-CB50-4D4E-A7B9-0DB57B695E64}" type="presOf" srcId="{1037E8BF-A339-4389-A6D8-886EB41DA33E}" destId="{996EE247-28E7-438F-B50D-6BCD4D12F188}" srcOrd="0" destOrd="0" presId="urn:microsoft.com/office/officeart/2005/8/layout/pList1"/>
    <dgm:cxn modelId="{AA06C010-F9FD-489B-B560-B67837E7931E}" srcId="{C1B749D9-3968-4386-BAFB-051E98AD72E5}" destId="{1037E8BF-A339-4389-A6D8-886EB41DA33E}" srcOrd="2" destOrd="0" parTransId="{D1D65B34-CB7D-4917-A95A-38D57F4B0240}" sibTransId="{781D127E-3BC0-428E-8798-3C3EA4246CBE}"/>
    <dgm:cxn modelId="{B11BD685-3BC6-4E39-A689-DE8578BC4A8E}" type="presParOf" srcId="{43CB9934-25FB-4160-B870-4E1CC3EDD789}" destId="{91C57777-4563-466B-AF3C-A810C422338F}" srcOrd="0" destOrd="0" presId="urn:microsoft.com/office/officeart/2005/8/layout/pList1"/>
    <dgm:cxn modelId="{F5B77C51-62DC-4129-9620-590AC78ED56D}" type="presParOf" srcId="{91C57777-4563-466B-AF3C-A810C422338F}" destId="{00D7D65B-AAB1-49AE-BB7E-BABE2F24138A}" srcOrd="0" destOrd="0" presId="urn:microsoft.com/office/officeart/2005/8/layout/pList1"/>
    <dgm:cxn modelId="{3B4F304F-1B37-4C6A-885D-79EE75C81BA1}" type="presParOf" srcId="{91C57777-4563-466B-AF3C-A810C422338F}" destId="{DE673A41-A641-42C7-99E3-4985815A68DB}" srcOrd="1" destOrd="0" presId="urn:microsoft.com/office/officeart/2005/8/layout/pList1"/>
    <dgm:cxn modelId="{D98898BD-44BA-48A0-BC08-1BE4F1A56EA9}" type="presParOf" srcId="{43CB9934-25FB-4160-B870-4E1CC3EDD789}" destId="{EB228324-E707-4B9F-B6DF-B34918C7387F}" srcOrd="1" destOrd="0" presId="urn:microsoft.com/office/officeart/2005/8/layout/pList1"/>
    <dgm:cxn modelId="{C8A87709-25EE-4310-8458-4E08C0345BC1}" type="presParOf" srcId="{43CB9934-25FB-4160-B870-4E1CC3EDD789}" destId="{6879022C-683B-4781-B290-69AD5465FF61}" srcOrd="2" destOrd="0" presId="urn:microsoft.com/office/officeart/2005/8/layout/pList1"/>
    <dgm:cxn modelId="{1E7CE521-00C2-4CAA-A1AC-D4525C16E5E8}" type="presParOf" srcId="{6879022C-683B-4781-B290-69AD5465FF61}" destId="{3D2E0AB5-C590-4AD7-B9EC-3DA566803805}" srcOrd="0" destOrd="0" presId="urn:microsoft.com/office/officeart/2005/8/layout/pList1"/>
    <dgm:cxn modelId="{A8A426D6-031F-4B28-A3E8-C41304E4842D}" type="presParOf" srcId="{6879022C-683B-4781-B290-69AD5465FF61}" destId="{90EF3CC4-024C-41A8-8FB1-1DC690414216}" srcOrd="1" destOrd="0" presId="urn:microsoft.com/office/officeart/2005/8/layout/pList1"/>
    <dgm:cxn modelId="{94A0542C-691C-431C-99DC-AB67775DDE88}" type="presParOf" srcId="{43CB9934-25FB-4160-B870-4E1CC3EDD789}" destId="{151A428B-FD5C-4A4F-BFE2-65F1809CC9FC}" srcOrd="3" destOrd="0" presId="urn:microsoft.com/office/officeart/2005/8/layout/pList1"/>
    <dgm:cxn modelId="{E445C555-F7C2-4E66-AA3B-7DA102AF6994}" type="presParOf" srcId="{43CB9934-25FB-4160-B870-4E1CC3EDD789}" destId="{7E8C9E1D-9B56-4F69-843F-D20B22272E71}" srcOrd="4" destOrd="0" presId="urn:microsoft.com/office/officeart/2005/8/layout/pList1"/>
    <dgm:cxn modelId="{83B0F9CB-4C6E-4D96-8036-68B82B1B2C70}" type="presParOf" srcId="{7E8C9E1D-9B56-4F69-843F-D20B22272E71}" destId="{DEF53DD2-C556-4943-A0D5-4619058026D7}" srcOrd="0" destOrd="0" presId="urn:microsoft.com/office/officeart/2005/8/layout/pList1"/>
    <dgm:cxn modelId="{97002F93-26F1-4329-9248-E8ED9809E7F8}" type="presParOf" srcId="{7E8C9E1D-9B56-4F69-843F-D20B22272E71}" destId="{996EE247-28E7-438F-B50D-6BCD4D12F188}"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6FBB830-960C-42EF-9014-DE7509E01A0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F52968E-1E3F-4036-A297-5865C573A117}">
      <dgm:prSet phldrT="[Text]"/>
      <dgm:spPr/>
      <dgm:t>
        <a:bodyPr/>
        <a:lstStyle/>
        <a:p>
          <a:r>
            <a:rPr lang="en-US" dirty="0"/>
            <a:t>Area</a:t>
          </a:r>
        </a:p>
      </dgm:t>
    </dgm:pt>
    <dgm:pt modelId="{415267C3-0B44-44EA-9FDE-23CFF96B07EB}" type="parTrans" cxnId="{BC7B6DC4-406B-44BF-914F-17C662BCC7B1}">
      <dgm:prSet/>
      <dgm:spPr/>
      <dgm:t>
        <a:bodyPr/>
        <a:lstStyle/>
        <a:p>
          <a:endParaRPr lang="en-US"/>
        </a:p>
      </dgm:t>
    </dgm:pt>
    <dgm:pt modelId="{F02CB58F-6167-4765-B3ED-5BBBCD8AF90B}" type="sibTrans" cxnId="{BC7B6DC4-406B-44BF-914F-17C662BCC7B1}">
      <dgm:prSet/>
      <dgm:spPr/>
      <dgm:t>
        <a:bodyPr/>
        <a:lstStyle/>
        <a:p>
          <a:endParaRPr lang="en-US"/>
        </a:p>
      </dgm:t>
    </dgm:pt>
    <dgm:pt modelId="{043CB80B-BCEC-45EB-B7CB-EB1B2BDD6801}">
      <dgm:prSet phldrT="[Text]"/>
      <dgm:spPr/>
      <dgm:t>
        <a:bodyPr/>
        <a:lstStyle/>
        <a:p>
          <a:r>
            <a:rPr lang="en-US" dirty="0"/>
            <a:t>Hot money, flight of capital, Share market collapse?</a:t>
          </a:r>
        </a:p>
      </dgm:t>
    </dgm:pt>
    <dgm:pt modelId="{4616635A-5900-4EA4-8458-F5BB5E367BCF}" type="parTrans" cxnId="{78FFE3C0-C3CE-4F48-86C6-CAB1466BFE10}">
      <dgm:prSet/>
      <dgm:spPr/>
      <dgm:t>
        <a:bodyPr/>
        <a:lstStyle/>
        <a:p>
          <a:endParaRPr lang="en-US"/>
        </a:p>
      </dgm:t>
    </dgm:pt>
    <dgm:pt modelId="{52DBB27F-3BDA-4AA9-ABF0-0E7AE80882DB}" type="sibTrans" cxnId="{78FFE3C0-C3CE-4F48-86C6-CAB1466BFE10}">
      <dgm:prSet/>
      <dgm:spPr/>
      <dgm:t>
        <a:bodyPr/>
        <a:lstStyle/>
        <a:p>
          <a:endParaRPr lang="en-US"/>
        </a:p>
      </dgm:t>
    </dgm:pt>
    <dgm:pt modelId="{DB43EBEC-7F5A-4D92-ABF3-8DF856EA2FD8}">
      <dgm:prSet phldrT="[Text]" phldr="1"/>
      <dgm:spPr/>
      <dgm:t>
        <a:bodyPr/>
        <a:lstStyle/>
        <a:p>
          <a:endParaRPr lang="en-US" dirty="0"/>
        </a:p>
      </dgm:t>
    </dgm:pt>
    <dgm:pt modelId="{939086C0-E22B-4961-AAA4-4566E47AEBA1}" type="parTrans" cxnId="{8AEC0570-AB0E-46C2-B3B4-F2BF649B8548}">
      <dgm:prSet/>
      <dgm:spPr/>
      <dgm:t>
        <a:bodyPr/>
        <a:lstStyle/>
        <a:p>
          <a:endParaRPr lang="en-US"/>
        </a:p>
      </dgm:t>
    </dgm:pt>
    <dgm:pt modelId="{798478D9-3D0A-4BE4-9729-79C70C6B708B}" type="sibTrans" cxnId="{8AEC0570-AB0E-46C2-B3B4-F2BF649B8548}">
      <dgm:prSet/>
      <dgm:spPr/>
      <dgm:t>
        <a:bodyPr/>
        <a:lstStyle/>
        <a:p>
          <a:endParaRPr lang="en-US"/>
        </a:p>
      </dgm:t>
    </dgm:pt>
    <dgm:pt modelId="{A549AF1F-F284-4017-9ADC-D6D2A81F94D0}">
      <dgm:prSet phldrT="[Text]"/>
      <dgm:spPr/>
      <dgm:t>
        <a:bodyPr/>
        <a:lstStyle/>
        <a:p>
          <a:r>
            <a:rPr lang="en-US" dirty="0"/>
            <a:t>Doing / Done</a:t>
          </a:r>
        </a:p>
      </dgm:t>
    </dgm:pt>
    <dgm:pt modelId="{74E28358-9FCD-46C7-A65D-5CC39D5FD2A8}" type="parTrans" cxnId="{9EBC5890-54C3-4103-807F-37EC7C812671}">
      <dgm:prSet/>
      <dgm:spPr/>
      <dgm:t>
        <a:bodyPr/>
        <a:lstStyle/>
        <a:p>
          <a:endParaRPr lang="en-US"/>
        </a:p>
      </dgm:t>
    </dgm:pt>
    <dgm:pt modelId="{5F7152A5-EBBB-4A6A-971C-A2E4EB60CC33}" type="sibTrans" cxnId="{9EBC5890-54C3-4103-807F-37EC7C812671}">
      <dgm:prSet/>
      <dgm:spPr/>
      <dgm:t>
        <a:bodyPr/>
        <a:lstStyle/>
        <a:p>
          <a:endParaRPr lang="en-US"/>
        </a:p>
      </dgm:t>
    </dgm:pt>
    <dgm:pt modelId="{A508F686-B8E2-47A2-86B5-583E07C07147}">
      <dgm:prSet phldrT="[Text]"/>
      <dgm:spPr/>
      <dgm:t>
        <a:bodyPr/>
        <a:lstStyle/>
        <a:p>
          <a:r>
            <a:rPr lang="en-US" dirty="0"/>
            <a:t>SEBI P-Notes KYC</a:t>
          </a:r>
        </a:p>
      </dgm:t>
    </dgm:pt>
    <dgm:pt modelId="{A2F69542-74DB-4579-9227-446BA17976B9}" type="parTrans" cxnId="{5FDD6D7A-44ED-4C38-AAEC-A0292E54334F}">
      <dgm:prSet/>
      <dgm:spPr/>
      <dgm:t>
        <a:bodyPr/>
        <a:lstStyle/>
        <a:p>
          <a:endParaRPr lang="en-US"/>
        </a:p>
      </dgm:t>
    </dgm:pt>
    <dgm:pt modelId="{0A07DE52-36B0-4965-B5AE-D9F36712D8C5}" type="sibTrans" cxnId="{5FDD6D7A-44ED-4C38-AAEC-A0292E54334F}">
      <dgm:prSet/>
      <dgm:spPr/>
      <dgm:t>
        <a:bodyPr/>
        <a:lstStyle/>
        <a:p>
          <a:endParaRPr lang="en-US"/>
        </a:p>
      </dgm:t>
    </dgm:pt>
    <dgm:pt modelId="{45E8A23D-AF8B-49A3-8BFE-89C7D63AB567}">
      <dgm:prSet phldrT="[Text]"/>
      <dgm:spPr/>
      <dgm:t>
        <a:bodyPr/>
        <a:lstStyle/>
        <a:p>
          <a:r>
            <a:rPr lang="en-US" dirty="0"/>
            <a:t>India Mauritius DTAA tightened</a:t>
          </a:r>
        </a:p>
      </dgm:t>
    </dgm:pt>
    <dgm:pt modelId="{50AD4E56-ECDC-48CC-88A5-A17D986FFF35}" type="parTrans" cxnId="{D5D540B7-C4B3-4051-845A-4EAF20F918E4}">
      <dgm:prSet/>
      <dgm:spPr/>
      <dgm:t>
        <a:bodyPr/>
        <a:lstStyle/>
        <a:p>
          <a:endParaRPr lang="en-US"/>
        </a:p>
      </dgm:t>
    </dgm:pt>
    <dgm:pt modelId="{B26EE0D9-2C20-40B1-AA49-58A9DFEF96E2}" type="sibTrans" cxnId="{D5D540B7-C4B3-4051-845A-4EAF20F918E4}">
      <dgm:prSet/>
      <dgm:spPr/>
      <dgm:t>
        <a:bodyPr/>
        <a:lstStyle/>
        <a:p>
          <a:endParaRPr lang="en-US"/>
        </a:p>
      </dgm:t>
    </dgm:pt>
    <dgm:pt modelId="{450750FD-5BE2-40BD-AE3D-F2B9935EB3D6}" type="pres">
      <dgm:prSet presAssocID="{D6FBB830-960C-42EF-9014-DE7509E01A05}" presName="Name0" presStyleCnt="0">
        <dgm:presLayoutVars>
          <dgm:dir/>
          <dgm:animLvl val="lvl"/>
          <dgm:resizeHandles val="exact"/>
        </dgm:presLayoutVars>
      </dgm:prSet>
      <dgm:spPr/>
    </dgm:pt>
    <dgm:pt modelId="{49420EA7-CA89-431A-8CD0-637FCABED5BF}" type="pres">
      <dgm:prSet presAssocID="{FF52968E-1E3F-4036-A297-5865C573A117}" presName="composite" presStyleCnt="0"/>
      <dgm:spPr/>
    </dgm:pt>
    <dgm:pt modelId="{0CF67233-3941-4B7D-9E51-BD057B983A13}" type="pres">
      <dgm:prSet presAssocID="{FF52968E-1E3F-4036-A297-5865C573A117}" presName="parTx" presStyleLbl="alignNode1" presStyleIdx="0" presStyleCnt="2">
        <dgm:presLayoutVars>
          <dgm:chMax val="0"/>
          <dgm:chPref val="0"/>
          <dgm:bulletEnabled val="1"/>
        </dgm:presLayoutVars>
      </dgm:prSet>
      <dgm:spPr/>
    </dgm:pt>
    <dgm:pt modelId="{4D2BCF95-093F-4618-9523-FC0AD3872F22}" type="pres">
      <dgm:prSet presAssocID="{FF52968E-1E3F-4036-A297-5865C573A117}" presName="desTx" presStyleLbl="alignAccFollowNode1" presStyleIdx="0" presStyleCnt="2">
        <dgm:presLayoutVars>
          <dgm:bulletEnabled val="1"/>
        </dgm:presLayoutVars>
      </dgm:prSet>
      <dgm:spPr/>
    </dgm:pt>
    <dgm:pt modelId="{6375D8B3-CD1F-4D80-88C5-DA27F5FED91D}" type="pres">
      <dgm:prSet presAssocID="{F02CB58F-6167-4765-B3ED-5BBBCD8AF90B}" presName="space" presStyleCnt="0"/>
      <dgm:spPr/>
    </dgm:pt>
    <dgm:pt modelId="{69CF5F17-AF6B-4974-96B9-0442FB704DC1}" type="pres">
      <dgm:prSet presAssocID="{A549AF1F-F284-4017-9ADC-D6D2A81F94D0}" presName="composite" presStyleCnt="0"/>
      <dgm:spPr/>
    </dgm:pt>
    <dgm:pt modelId="{2BF585C9-BD76-46FD-A5BA-3C47FCD04CC3}" type="pres">
      <dgm:prSet presAssocID="{A549AF1F-F284-4017-9ADC-D6D2A81F94D0}" presName="parTx" presStyleLbl="alignNode1" presStyleIdx="1" presStyleCnt="2">
        <dgm:presLayoutVars>
          <dgm:chMax val="0"/>
          <dgm:chPref val="0"/>
          <dgm:bulletEnabled val="1"/>
        </dgm:presLayoutVars>
      </dgm:prSet>
      <dgm:spPr/>
    </dgm:pt>
    <dgm:pt modelId="{F75E1DE7-5577-438B-8D33-17D3606D9B14}" type="pres">
      <dgm:prSet presAssocID="{A549AF1F-F284-4017-9ADC-D6D2A81F94D0}" presName="desTx" presStyleLbl="alignAccFollowNode1" presStyleIdx="1" presStyleCnt="2">
        <dgm:presLayoutVars>
          <dgm:bulletEnabled val="1"/>
        </dgm:presLayoutVars>
      </dgm:prSet>
      <dgm:spPr/>
    </dgm:pt>
  </dgm:ptLst>
  <dgm:cxnLst>
    <dgm:cxn modelId="{42E65DE4-E0EA-41FD-930C-3DF277BD8199}" type="presOf" srcId="{45E8A23D-AF8B-49A3-8BFE-89C7D63AB567}" destId="{F75E1DE7-5577-438B-8D33-17D3606D9B14}" srcOrd="0" destOrd="1" presId="urn:microsoft.com/office/officeart/2005/8/layout/hList1"/>
    <dgm:cxn modelId="{50494848-8886-4873-8040-237DF2BA0881}" type="presOf" srcId="{DB43EBEC-7F5A-4D92-ABF3-8DF856EA2FD8}" destId="{4D2BCF95-093F-4618-9523-FC0AD3872F22}" srcOrd="0" destOrd="1" presId="urn:microsoft.com/office/officeart/2005/8/layout/hList1"/>
    <dgm:cxn modelId="{97ACE703-5887-41F7-86C7-1B0635112668}" type="presOf" srcId="{A508F686-B8E2-47A2-86B5-583E07C07147}" destId="{F75E1DE7-5577-438B-8D33-17D3606D9B14}" srcOrd="0" destOrd="0" presId="urn:microsoft.com/office/officeart/2005/8/layout/hList1"/>
    <dgm:cxn modelId="{78FFE3C0-C3CE-4F48-86C6-CAB1466BFE10}" srcId="{FF52968E-1E3F-4036-A297-5865C573A117}" destId="{043CB80B-BCEC-45EB-B7CB-EB1B2BDD6801}" srcOrd="0" destOrd="0" parTransId="{4616635A-5900-4EA4-8458-F5BB5E367BCF}" sibTransId="{52DBB27F-3BDA-4AA9-ABF0-0E7AE80882DB}"/>
    <dgm:cxn modelId="{DA21B434-4BF0-4209-B030-CBDD568BEA40}" type="presOf" srcId="{D6FBB830-960C-42EF-9014-DE7509E01A05}" destId="{450750FD-5BE2-40BD-AE3D-F2B9935EB3D6}" srcOrd="0" destOrd="0" presId="urn:microsoft.com/office/officeart/2005/8/layout/hList1"/>
    <dgm:cxn modelId="{9EBC5890-54C3-4103-807F-37EC7C812671}" srcId="{D6FBB830-960C-42EF-9014-DE7509E01A05}" destId="{A549AF1F-F284-4017-9ADC-D6D2A81F94D0}" srcOrd="1" destOrd="0" parTransId="{74E28358-9FCD-46C7-A65D-5CC39D5FD2A8}" sibTransId="{5F7152A5-EBBB-4A6A-971C-A2E4EB60CC33}"/>
    <dgm:cxn modelId="{D5D540B7-C4B3-4051-845A-4EAF20F918E4}" srcId="{A549AF1F-F284-4017-9ADC-D6D2A81F94D0}" destId="{45E8A23D-AF8B-49A3-8BFE-89C7D63AB567}" srcOrd="1" destOrd="0" parTransId="{50AD4E56-ECDC-48CC-88A5-A17D986FFF35}" sibTransId="{B26EE0D9-2C20-40B1-AA49-58A9DFEF96E2}"/>
    <dgm:cxn modelId="{6FE40DEE-880D-4B1D-9C59-94ACC14ED78A}" type="presOf" srcId="{043CB80B-BCEC-45EB-B7CB-EB1B2BDD6801}" destId="{4D2BCF95-093F-4618-9523-FC0AD3872F22}" srcOrd="0" destOrd="0" presId="urn:microsoft.com/office/officeart/2005/8/layout/hList1"/>
    <dgm:cxn modelId="{7DA8CECD-9BA8-4D4F-B050-0861F7092099}" type="presOf" srcId="{A549AF1F-F284-4017-9ADC-D6D2A81F94D0}" destId="{2BF585C9-BD76-46FD-A5BA-3C47FCD04CC3}" srcOrd="0" destOrd="0" presId="urn:microsoft.com/office/officeart/2005/8/layout/hList1"/>
    <dgm:cxn modelId="{0D16C382-A6BE-48E3-9F11-EE8133532240}" type="presOf" srcId="{FF52968E-1E3F-4036-A297-5865C573A117}" destId="{0CF67233-3941-4B7D-9E51-BD057B983A13}" srcOrd="0" destOrd="0" presId="urn:microsoft.com/office/officeart/2005/8/layout/hList1"/>
    <dgm:cxn modelId="{5FDD6D7A-44ED-4C38-AAEC-A0292E54334F}" srcId="{A549AF1F-F284-4017-9ADC-D6D2A81F94D0}" destId="{A508F686-B8E2-47A2-86B5-583E07C07147}" srcOrd="0" destOrd="0" parTransId="{A2F69542-74DB-4579-9227-446BA17976B9}" sibTransId="{0A07DE52-36B0-4965-B5AE-D9F36712D8C5}"/>
    <dgm:cxn modelId="{8AEC0570-AB0E-46C2-B3B4-F2BF649B8548}" srcId="{FF52968E-1E3F-4036-A297-5865C573A117}" destId="{DB43EBEC-7F5A-4D92-ABF3-8DF856EA2FD8}" srcOrd="1" destOrd="0" parTransId="{939086C0-E22B-4961-AAA4-4566E47AEBA1}" sibTransId="{798478D9-3D0A-4BE4-9729-79C70C6B708B}"/>
    <dgm:cxn modelId="{BC7B6DC4-406B-44BF-914F-17C662BCC7B1}" srcId="{D6FBB830-960C-42EF-9014-DE7509E01A05}" destId="{FF52968E-1E3F-4036-A297-5865C573A117}" srcOrd="0" destOrd="0" parTransId="{415267C3-0B44-44EA-9FDE-23CFF96B07EB}" sibTransId="{F02CB58F-6167-4765-B3ED-5BBBCD8AF90B}"/>
    <dgm:cxn modelId="{BF301DB3-32E0-4328-BB6C-910D25E21DD9}" type="presParOf" srcId="{450750FD-5BE2-40BD-AE3D-F2B9935EB3D6}" destId="{49420EA7-CA89-431A-8CD0-637FCABED5BF}" srcOrd="0" destOrd="0" presId="urn:microsoft.com/office/officeart/2005/8/layout/hList1"/>
    <dgm:cxn modelId="{5C03C84F-87F3-4D28-89C1-358384B200E7}" type="presParOf" srcId="{49420EA7-CA89-431A-8CD0-637FCABED5BF}" destId="{0CF67233-3941-4B7D-9E51-BD057B983A13}" srcOrd="0" destOrd="0" presId="urn:microsoft.com/office/officeart/2005/8/layout/hList1"/>
    <dgm:cxn modelId="{3AA06DE4-4237-4ECC-BE80-4A178CE03904}" type="presParOf" srcId="{49420EA7-CA89-431A-8CD0-637FCABED5BF}" destId="{4D2BCF95-093F-4618-9523-FC0AD3872F22}" srcOrd="1" destOrd="0" presId="urn:microsoft.com/office/officeart/2005/8/layout/hList1"/>
    <dgm:cxn modelId="{B8027AFC-F630-4469-AD1D-2E16B77694B0}" type="presParOf" srcId="{450750FD-5BE2-40BD-AE3D-F2B9935EB3D6}" destId="{6375D8B3-CD1F-4D80-88C5-DA27F5FED91D}" srcOrd="1" destOrd="0" presId="urn:microsoft.com/office/officeart/2005/8/layout/hList1"/>
    <dgm:cxn modelId="{A7EB2572-DE5E-435B-BCF4-9D6990ABC216}" type="presParOf" srcId="{450750FD-5BE2-40BD-AE3D-F2B9935EB3D6}" destId="{69CF5F17-AF6B-4974-96B9-0442FB704DC1}" srcOrd="2" destOrd="0" presId="urn:microsoft.com/office/officeart/2005/8/layout/hList1"/>
    <dgm:cxn modelId="{A193F0EA-1282-4D74-95A8-834D699D2D30}" type="presParOf" srcId="{69CF5F17-AF6B-4974-96B9-0442FB704DC1}" destId="{2BF585C9-BD76-46FD-A5BA-3C47FCD04CC3}" srcOrd="0" destOrd="0" presId="urn:microsoft.com/office/officeart/2005/8/layout/hList1"/>
    <dgm:cxn modelId="{5B2A0C5F-2272-44D1-A13A-59AD0F6840BA}" type="presParOf" srcId="{69CF5F17-AF6B-4974-96B9-0442FB704DC1}" destId="{F75E1DE7-5577-438B-8D33-17D3606D9B1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6FBB830-960C-42EF-9014-DE7509E01A0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F52968E-1E3F-4036-A297-5865C573A117}">
      <dgm:prSet phldrT="[Text]"/>
      <dgm:spPr/>
      <dgm:t>
        <a:bodyPr/>
        <a:lstStyle/>
        <a:p>
          <a:r>
            <a:rPr lang="en-US" dirty="0"/>
            <a:t>Area</a:t>
          </a:r>
        </a:p>
      </dgm:t>
    </dgm:pt>
    <dgm:pt modelId="{415267C3-0B44-44EA-9FDE-23CFF96B07EB}" type="parTrans" cxnId="{BC7B6DC4-406B-44BF-914F-17C662BCC7B1}">
      <dgm:prSet/>
      <dgm:spPr/>
      <dgm:t>
        <a:bodyPr/>
        <a:lstStyle/>
        <a:p>
          <a:endParaRPr lang="en-US"/>
        </a:p>
      </dgm:t>
    </dgm:pt>
    <dgm:pt modelId="{F02CB58F-6167-4765-B3ED-5BBBCD8AF90B}" type="sibTrans" cxnId="{BC7B6DC4-406B-44BF-914F-17C662BCC7B1}">
      <dgm:prSet/>
      <dgm:spPr/>
      <dgm:t>
        <a:bodyPr/>
        <a:lstStyle/>
        <a:p>
          <a:endParaRPr lang="en-US"/>
        </a:p>
      </dgm:t>
    </dgm:pt>
    <dgm:pt modelId="{043CB80B-BCEC-45EB-B7CB-EB1B2BDD6801}">
      <dgm:prSet phldrT="[Text]"/>
      <dgm:spPr/>
      <dgm:t>
        <a:bodyPr/>
        <a:lstStyle/>
        <a:p>
          <a:r>
            <a:rPr lang="en-US" dirty="0"/>
            <a:t>FDI / FII may </a:t>
          </a:r>
          <a:r>
            <a:rPr lang="en-US" dirty="0">
              <a:latin typeface="Franklin Gothic Demi" panose="020B0703020102020204" pitchFamily="34" charset="0"/>
            </a:rPr>
            <a:t>▼</a:t>
          </a:r>
          <a:endParaRPr lang="en-US" dirty="0"/>
        </a:p>
      </dgm:t>
    </dgm:pt>
    <dgm:pt modelId="{4616635A-5900-4EA4-8458-F5BB5E367BCF}" type="parTrans" cxnId="{78FFE3C0-C3CE-4F48-86C6-CAB1466BFE10}">
      <dgm:prSet/>
      <dgm:spPr/>
      <dgm:t>
        <a:bodyPr/>
        <a:lstStyle/>
        <a:p>
          <a:endParaRPr lang="en-US"/>
        </a:p>
      </dgm:t>
    </dgm:pt>
    <dgm:pt modelId="{52DBB27F-3BDA-4AA9-ABF0-0E7AE80882DB}" type="sibTrans" cxnId="{78FFE3C0-C3CE-4F48-86C6-CAB1466BFE10}">
      <dgm:prSet/>
      <dgm:spPr/>
      <dgm:t>
        <a:bodyPr/>
        <a:lstStyle/>
        <a:p>
          <a:endParaRPr lang="en-US"/>
        </a:p>
      </dgm:t>
    </dgm:pt>
    <dgm:pt modelId="{DB43EBEC-7F5A-4D92-ABF3-8DF856EA2FD8}">
      <dgm:prSet phldrT="[Text]"/>
      <dgm:spPr/>
      <dgm:t>
        <a:bodyPr/>
        <a:lstStyle/>
        <a:p>
          <a:r>
            <a:rPr lang="en-US" dirty="0"/>
            <a:t>Foreign demand may ▼</a:t>
          </a:r>
        </a:p>
      </dgm:t>
    </dgm:pt>
    <dgm:pt modelId="{939086C0-E22B-4961-AAA4-4566E47AEBA1}" type="parTrans" cxnId="{8AEC0570-AB0E-46C2-B3B4-F2BF649B8548}">
      <dgm:prSet/>
      <dgm:spPr/>
      <dgm:t>
        <a:bodyPr/>
        <a:lstStyle/>
        <a:p>
          <a:endParaRPr lang="en-US"/>
        </a:p>
      </dgm:t>
    </dgm:pt>
    <dgm:pt modelId="{798478D9-3D0A-4BE4-9729-79C70C6B708B}" type="sibTrans" cxnId="{8AEC0570-AB0E-46C2-B3B4-F2BF649B8548}">
      <dgm:prSet/>
      <dgm:spPr/>
      <dgm:t>
        <a:bodyPr/>
        <a:lstStyle/>
        <a:p>
          <a:endParaRPr lang="en-US"/>
        </a:p>
      </dgm:t>
    </dgm:pt>
    <dgm:pt modelId="{A549AF1F-F284-4017-9ADC-D6D2A81F94D0}">
      <dgm:prSet phldrT="[Text]"/>
      <dgm:spPr/>
      <dgm:t>
        <a:bodyPr/>
        <a:lstStyle/>
        <a:p>
          <a:r>
            <a:rPr lang="en-US" dirty="0"/>
            <a:t>Should do</a:t>
          </a:r>
        </a:p>
      </dgm:t>
    </dgm:pt>
    <dgm:pt modelId="{74E28358-9FCD-46C7-A65D-5CC39D5FD2A8}" type="parTrans" cxnId="{9EBC5890-54C3-4103-807F-37EC7C812671}">
      <dgm:prSet/>
      <dgm:spPr/>
      <dgm:t>
        <a:bodyPr/>
        <a:lstStyle/>
        <a:p>
          <a:endParaRPr lang="en-US"/>
        </a:p>
      </dgm:t>
    </dgm:pt>
    <dgm:pt modelId="{5F7152A5-EBBB-4A6A-971C-A2E4EB60CC33}" type="sibTrans" cxnId="{9EBC5890-54C3-4103-807F-37EC7C812671}">
      <dgm:prSet/>
      <dgm:spPr/>
      <dgm:t>
        <a:bodyPr/>
        <a:lstStyle/>
        <a:p>
          <a:endParaRPr lang="en-US"/>
        </a:p>
      </dgm:t>
    </dgm:pt>
    <dgm:pt modelId="{A508F686-B8E2-47A2-86B5-583E07C07147}">
      <dgm:prSet phldrT="[Text]"/>
      <dgm:spPr/>
      <dgm:t>
        <a:bodyPr/>
        <a:lstStyle/>
        <a:p>
          <a:r>
            <a:rPr lang="en-US" dirty="0"/>
            <a:t>Create domestic demand</a:t>
          </a:r>
        </a:p>
      </dgm:t>
    </dgm:pt>
    <dgm:pt modelId="{A2F69542-74DB-4579-9227-446BA17976B9}" type="parTrans" cxnId="{5FDD6D7A-44ED-4C38-AAEC-A0292E54334F}">
      <dgm:prSet/>
      <dgm:spPr/>
      <dgm:t>
        <a:bodyPr/>
        <a:lstStyle/>
        <a:p>
          <a:endParaRPr lang="en-US"/>
        </a:p>
      </dgm:t>
    </dgm:pt>
    <dgm:pt modelId="{0A07DE52-36B0-4965-B5AE-D9F36712D8C5}" type="sibTrans" cxnId="{5FDD6D7A-44ED-4C38-AAEC-A0292E54334F}">
      <dgm:prSet/>
      <dgm:spPr/>
      <dgm:t>
        <a:bodyPr/>
        <a:lstStyle/>
        <a:p>
          <a:endParaRPr lang="en-US"/>
        </a:p>
      </dgm:t>
    </dgm:pt>
    <dgm:pt modelId="{E0AF9BF7-FA64-4737-8BE8-B9B5CD41DE11}">
      <dgm:prSet phldrT="[Text]"/>
      <dgm:spPr/>
      <dgm:t>
        <a:bodyPr/>
        <a:lstStyle/>
        <a:p>
          <a:r>
            <a:rPr lang="en-US" dirty="0"/>
            <a:t>Declined crude prices should help combating inflation</a:t>
          </a:r>
        </a:p>
      </dgm:t>
    </dgm:pt>
    <dgm:pt modelId="{B6FE8734-1814-406D-9928-D9E0355E4F26}" type="parTrans" cxnId="{F1B3142D-4CDB-42A6-A43E-C6D64A281AF3}">
      <dgm:prSet/>
      <dgm:spPr/>
      <dgm:t>
        <a:bodyPr/>
        <a:lstStyle/>
        <a:p>
          <a:endParaRPr lang="en-US"/>
        </a:p>
      </dgm:t>
    </dgm:pt>
    <dgm:pt modelId="{2641577B-A0F0-44F4-9A32-6F6C04F0F637}" type="sibTrans" cxnId="{F1B3142D-4CDB-42A6-A43E-C6D64A281AF3}">
      <dgm:prSet/>
      <dgm:spPr/>
      <dgm:t>
        <a:bodyPr/>
        <a:lstStyle/>
        <a:p>
          <a:endParaRPr lang="en-US"/>
        </a:p>
      </dgm:t>
    </dgm:pt>
    <dgm:pt modelId="{77C72C8F-3F92-4926-824A-41AB52FD0F80}">
      <dgm:prSet phldrT="[Text]"/>
      <dgm:spPr/>
      <dgm:t>
        <a:bodyPr/>
        <a:lstStyle/>
        <a:p>
          <a:r>
            <a:rPr lang="en-US" dirty="0"/>
            <a:t>Easy money policy; Tax Reliefs </a:t>
          </a:r>
        </a:p>
      </dgm:t>
    </dgm:pt>
    <dgm:pt modelId="{F163D4D5-1C6E-482A-B9D4-7FBFA8FD069E}" type="parTrans" cxnId="{1591879B-6D50-4B87-9351-15DA48DBEFAA}">
      <dgm:prSet/>
      <dgm:spPr/>
      <dgm:t>
        <a:bodyPr/>
        <a:lstStyle/>
        <a:p>
          <a:endParaRPr lang="en-US"/>
        </a:p>
      </dgm:t>
    </dgm:pt>
    <dgm:pt modelId="{E85D2FD5-10C6-461F-9340-A768A848235E}" type="sibTrans" cxnId="{1591879B-6D50-4B87-9351-15DA48DBEFAA}">
      <dgm:prSet/>
      <dgm:spPr/>
      <dgm:t>
        <a:bodyPr/>
        <a:lstStyle/>
        <a:p>
          <a:endParaRPr lang="en-US"/>
        </a:p>
      </dgm:t>
    </dgm:pt>
    <dgm:pt modelId="{450750FD-5BE2-40BD-AE3D-F2B9935EB3D6}" type="pres">
      <dgm:prSet presAssocID="{D6FBB830-960C-42EF-9014-DE7509E01A05}" presName="Name0" presStyleCnt="0">
        <dgm:presLayoutVars>
          <dgm:dir/>
          <dgm:animLvl val="lvl"/>
          <dgm:resizeHandles val="exact"/>
        </dgm:presLayoutVars>
      </dgm:prSet>
      <dgm:spPr/>
    </dgm:pt>
    <dgm:pt modelId="{49420EA7-CA89-431A-8CD0-637FCABED5BF}" type="pres">
      <dgm:prSet presAssocID="{FF52968E-1E3F-4036-A297-5865C573A117}" presName="composite" presStyleCnt="0"/>
      <dgm:spPr/>
    </dgm:pt>
    <dgm:pt modelId="{0CF67233-3941-4B7D-9E51-BD057B983A13}" type="pres">
      <dgm:prSet presAssocID="{FF52968E-1E3F-4036-A297-5865C573A117}" presName="parTx" presStyleLbl="alignNode1" presStyleIdx="0" presStyleCnt="2">
        <dgm:presLayoutVars>
          <dgm:chMax val="0"/>
          <dgm:chPref val="0"/>
          <dgm:bulletEnabled val="1"/>
        </dgm:presLayoutVars>
      </dgm:prSet>
      <dgm:spPr/>
    </dgm:pt>
    <dgm:pt modelId="{4D2BCF95-093F-4618-9523-FC0AD3872F22}" type="pres">
      <dgm:prSet presAssocID="{FF52968E-1E3F-4036-A297-5865C573A117}" presName="desTx" presStyleLbl="alignAccFollowNode1" presStyleIdx="0" presStyleCnt="2">
        <dgm:presLayoutVars>
          <dgm:bulletEnabled val="1"/>
        </dgm:presLayoutVars>
      </dgm:prSet>
      <dgm:spPr/>
    </dgm:pt>
    <dgm:pt modelId="{6375D8B3-CD1F-4D80-88C5-DA27F5FED91D}" type="pres">
      <dgm:prSet presAssocID="{F02CB58F-6167-4765-B3ED-5BBBCD8AF90B}" presName="space" presStyleCnt="0"/>
      <dgm:spPr/>
    </dgm:pt>
    <dgm:pt modelId="{69CF5F17-AF6B-4974-96B9-0442FB704DC1}" type="pres">
      <dgm:prSet presAssocID="{A549AF1F-F284-4017-9ADC-D6D2A81F94D0}" presName="composite" presStyleCnt="0"/>
      <dgm:spPr/>
    </dgm:pt>
    <dgm:pt modelId="{2BF585C9-BD76-46FD-A5BA-3C47FCD04CC3}" type="pres">
      <dgm:prSet presAssocID="{A549AF1F-F284-4017-9ADC-D6D2A81F94D0}" presName="parTx" presStyleLbl="alignNode1" presStyleIdx="1" presStyleCnt="2">
        <dgm:presLayoutVars>
          <dgm:chMax val="0"/>
          <dgm:chPref val="0"/>
          <dgm:bulletEnabled val="1"/>
        </dgm:presLayoutVars>
      </dgm:prSet>
      <dgm:spPr/>
    </dgm:pt>
    <dgm:pt modelId="{F75E1DE7-5577-438B-8D33-17D3606D9B14}" type="pres">
      <dgm:prSet presAssocID="{A549AF1F-F284-4017-9ADC-D6D2A81F94D0}" presName="desTx" presStyleLbl="alignAccFollowNode1" presStyleIdx="1" presStyleCnt="2">
        <dgm:presLayoutVars>
          <dgm:bulletEnabled val="1"/>
        </dgm:presLayoutVars>
      </dgm:prSet>
      <dgm:spPr/>
    </dgm:pt>
  </dgm:ptLst>
  <dgm:cxnLst>
    <dgm:cxn modelId="{F1B3142D-4CDB-42A6-A43E-C6D64A281AF3}" srcId="{A549AF1F-F284-4017-9ADC-D6D2A81F94D0}" destId="{E0AF9BF7-FA64-4737-8BE8-B9B5CD41DE11}" srcOrd="2" destOrd="0" parTransId="{B6FE8734-1814-406D-9928-D9E0355E4F26}" sibTransId="{2641577B-A0F0-44F4-9A32-6F6C04F0F637}"/>
    <dgm:cxn modelId="{0D16C382-A6BE-48E3-9F11-EE8133532240}" type="presOf" srcId="{FF52968E-1E3F-4036-A297-5865C573A117}" destId="{0CF67233-3941-4B7D-9E51-BD057B983A13}" srcOrd="0" destOrd="0" presId="urn:microsoft.com/office/officeart/2005/8/layout/hList1"/>
    <dgm:cxn modelId="{78FFE3C0-C3CE-4F48-86C6-CAB1466BFE10}" srcId="{FF52968E-1E3F-4036-A297-5865C573A117}" destId="{043CB80B-BCEC-45EB-B7CB-EB1B2BDD6801}" srcOrd="0" destOrd="0" parTransId="{4616635A-5900-4EA4-8458-F5BB5E367BCF}" sibTransId="{52DBB27F-3BDA-4AA9-ABF0-0E7AE80882DB}"/>
    <dgm:cxn modelId="{BC7B6DC4-406B-44BF-914F-17C662BCC7B1}" srcId="{D6FBB830-960C-42EF-9014-DE7509E01A05}" destId="{FF52968E-1E3F-4036-A297-5865C573A117}" srcOrd="0" destOrd="0" parTransId="{415267C3-0B44-44EA-9FDE-23CFF96B07EB}" sibTransId="{F02CB58F-6167-4765-B3ED-5BBBCD8AF90B}"/>
    <dgm:cxn modelId="{7DA8CECD-9BA8-4D4F-B050-0861F7092099}" type="presOf" srcId="{A549AF1F-F284-4017-9ADC-D6D2A81F94D0}" destId="{2BF585C9-BD76-46FD-A5BA-3C47FCD04CC3}" srcOrd="0" destOrd="0" presId="urn:microsoft.com/office/officeart/2005/8/layout/hList1"/>
    <dgm:cxn modelId="{50494848-8886-4873-8040-237DF2BA0881}" type="presOf" srcId="{DB43EBEC-7F5A-4D92-ABF3-8DF856EA2FD8}" destId="{4D2BCF95-093F-4618-9523-FC0AD3872F22}" srcOrd="0" destOrd="1" presId="urn:microsoft.com/office/officeart/2005/8/layout/hList1"/>
    <dgm:cxn modelId="{DA21B434-4BF0-4209-B030-CBDD568BEA40}" type="presOf" srcId="{D6FBB830-960C-42EF-9014-DE7509E01A05}" destId="{450750FD-5BE2-40BD-AE3D-F2B9935EB3D6}" srcOrd="0" destOrd="0" presId="urn:microsoft.com/office/officeart/2005/8/layout/hList1"/>
    <dgm:cxn modelId="{97ACE703-5887-41F7-86C7-1B0635112668}" type="presOf" srcId="{A508F686-B8E2-47A2-86B5-583E07C07147}" destId="{F75E1DE7-5577-438B-8D33-17D3606D9B14}" srcOrd="0" destOrd="0" presId="urn:microsoft.com/office/officeart/2005/8/layout/hList1"/>
    <dgm:cxn modelId="{1591879B-6D50-4B87-9351-15DA48DBEFAA}" srcId="{A549AF1F-F284-4017-9ADC-D6D2A81F94D0}" destId="{77C72C8F-3F92-4926-824A-41AB52FD0F80}" srcOrd="1" destOrd="0" parTransId="{F163D4D5-1C6E-482A-B9D4-7FBFA8FD069E}" sibTransId="{E85D2FD5-10C6-461F-9340-A768A848235E}"/>
    <dgm:cxn modelId="{8AEC0570-AB0E-46C2-B3B4-F2BF649B8548}" srcId="{FF52968E-1E3F-4036-A297-5865C573A117}" destId="{DB43EBEC-7F5A-4D92-ABF3-8DF856EA2FD8}" srcOrd="1" destOrd="0" parTransId="{939086C0-E22B-4961-AAA4-4566E47AEBA1}" sibTransId="{798478D9-3D0A-4BE4-9729-79C70C6B708B}"/>
    <dgm:cxn modelId="{3F26FDAD-2919-45D9-9972-2EC3E794630D}" type="presOf" srcId="{77C72C8F-3F92-4926-824A-41AB52FD0F80}" destId="{F75E1DE7-5577-438B-8D33-17D3606D9B14}" srcOrd="0" destOrd="1" presId="urn:microsoft.com/office/officeart/2005/8/layout/hList1"/>
    <dgm:cxn modelId="{E01D9C03-2947-4D15-B732-9520700F5CDF}" type="presOf" srcId="{E0AF9BF7-FA64-4737-8BE8-B9B5CD41DE11}" destId="{F75E1DE7-5577-438B-8D33-17D3606D9B14}" srcOrd="0" destOrd="2" presId="urn:microsoft.com/office/officeart/2005/8/layout/hList1"/>
    <dgm:cxn modelId="{5FDD6D7A-44ED-4C38-AAEC-A0292E54334F}" srcId="{A549AF1F-F284-4017-9ADC-D6D2A81F94D0}" destId="{A508F686-B8E2-47A2-86B5-583E07C07147}" srcOrd="0" destOrd="0" parTransId="{A2F69542-74DB-4579-9227-446BA17976B9}" sibTransId="{0A07DE52-36B0-4965-B5AE-D9F36712D8C5}"/>
    <dgm:cxn modelId="{9EBC5890-54C3-4103-807F-37EC7C812671}" srcId="{D6FBB830-960C-42EF-9014-DE7509E01A05}" destId="{A549AF1F-F284-4017-9ADC-D6D2A81F94D0}" srcOrd="1" destOrd="0" parTransId="{74E28358-9FCD-46C7-A65D-5CC39D5FD2A8}" sibTransId="{5F7152A5-EBBB-4A6A-971C-A2E4EB60CC33}"/>
    <dgm:cxn modelId="{6FE40DEE-880D-4B1D-9C59-94ACC14ED78A}" type="presOf" srcId="{043CB80B-BCEC-45EB-B7CB-EB1B2BDD6801}" destId="{4D2BCF95-093F-4618-9523-FC0AD3872F22}" srcOrd="0" destOrd="0" presId="urn:microsoft.com/office/officeart/2005/8/layout/hList1"/>
    <dgm:cxn modelId="{BF301DB3-32E0-4328-BB6C-910D25E21DD9}" type="presParOf" srcId="{450750FD-5BE2-40BD-AE3D-F2B9935EB3D6}" destId="{49420EA7-CA89-431A-8CD0-637FCABED5BF}" srcOrd="0" destOrd="0" presId="urn:microsoft.com/office/officeart/2005/8/layout/hList1"/>
    <dgm:cxn modelId="{5C03C84F-87F3-4D28-89C1-358384B200E7}" type="presParOf" srcId="{49420EA7-CA89-431A-8CD0-637FCABED5BF}" destId="{0CF67233-3941-4B7D-9E51-BD057B983A13}" srcOrd="0" destOrd="0" presId="urn:microsoft.com/office/officeart/2005/8/layout/hList1"/>
    <dgm:cxn modelId="{3AA06DE4-4237-4ECC-BE80-4A178CE03904}" type="presParOf" srcId="{49420EA7-CA89-431A-8CD0-637FCABED5BF}" destId="{4D2BCF95-093F-4618-9523-FC0AD3872F22}" srcOrd="1" destOrd="0" presId="urn:microsoft.com/office/officeart/2005/8/layout/hList1"/>
    <dgm:cxn modelId="{B8027AFC-F630-4469-AD1D-2E16B77694B0}" type="presParOf" srcId="{450750FD-5BE2-40BD-AE3D-F2B9935EB3D6}" destId="{6375D8B3-CD1F-4D80-88C5-DA27F5FED91D}" srcOrd="1" destOrd="0" presId="urn:microsoft.com/office/officeart/2005/8/layout/hList1"/>
    <dgm:cxn modelId="{A7EB2572-DE5E-435B-BCF4-9D6990ABC216}" type="presParOf" srcId="{450750FD-5BE2-40BD-AE3D-F2B9935EB3D6}" destId="{69CF5F17-AF6B-4974-96B9-0442FB704DC1}" srcOrd="2" destOrd="0" presId="urn:microsoft.com/office/officeart/2005/8/layout/hList1"/>
    <dgm:cxn modelId="{A193F0EA-1282-4D74-95A8-834D699D2D30}" type="presParOf" srcId="{69CF5F17-AF6B-4974-96B9-0442FB704DC1}" destId="{2BF585C9-BD76-46FD-A5BA-3C47FCD04CC3}" srcOrd="0" destOrd="0" presId="urn:microsoft.com/office/officeart/2005/8/layout/hList1"/>
    <dgm:cxn modelId="{5B2A0C5F-2272-44D1-A13A-59AD0F6840BA}" type="presParOf" srcId="{69CF5F17-AF6B-4974-96B9-0442FB704DC1}" destId="{F75E1DE7-5577-438B-8D33-17D3606D9B1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chemeClr val="accent2">
            <a:alpha val="40000"/>
          </a:schemeClr>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2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chemeClr val="accent2">
            <a:alpha val="40000"/>
          </a:schemeClr>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chemeClr val="accent2">
            <a:alpha val="40000"/>
          </a:schemeClr>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chemeClr val="accent2">
            <a:alpha val="40000"/>
          </a:schemeClr>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pt>
    <dgm:pt modelId="{1E3B89F7-B650-43FF-BAD8-272E2BC0D9C6}" type="sibTrans" cxnId="{2E3FD1B7-79A9-452E-B669-EC9E8DC138B9}">
      <dgm:prSet/>
      <dgm:spPr/>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dgm:spPr>
    </dgm:pt>
  </dgm:ptLst>
  <dgm:cxnLst>
    <dgm:cxn modelId="{2750B932-4ABF-4D9B-85D6-2C7A74FEE48B}" type="presOf" srcId="{7C078AF5-D8F0-402F-9DA9-2A971D66855B}" destId="{46FDCE37-C8F8-444B-B0ED-0077A8879C03}" srcOrd="0" destOrd="2" presId="urn:microsoft.com/office/officeart/2008/layout/PictureStrips"/>
    <dgm:cxn modelId="{C99E42B2-207B-4FA3-B1EC-4B56CDD73546}" srcId="{D8F21E9C-24CD-4C7E-865E-FE55F4AC12B3}" destId="{2741AFDF-7DBB-4108-8A20-0357D5FBD3B8}" srcOrd="3" destOrd="0" parTransId="{36468447-117C-4ADF-A168-060C12FE37C0}" sibTransId="{EF5125ED-C530-4CEB-9EA6-7ADF35D8B229}"/>
    <dgm:cxn modelId="{0F128A66-19C5-43A4-A640-E2F5ADBBB797}" type="presOf" srcId="{374A29B1-6E20-441A-B767-1E24B64479BE}" destId="{7B899415-82AB-4523-934F-637CC30EA05B}" srcOrd="0" destOrd="4"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9ACDF564-816E-4675-A274-E95A3594B607}" type="presOf" srcId="{109D06B3-3977-4BE9-ADC9-081F8DC6D437}" destId="{27DC3CCF-CB49-4639-B22A-9537C5637A0E}" srcOrd="0" destOrd="1" presId="urn:microsoft.com/office/officeart/2008/layout/PictureStrips"/>
    <dgm:cxn modelId="{D673CCE2-939A-441C-8634-D27BBD031C5A}" srcId="{2741AFDF-7DBB-4108-8A20-0357D5FBD3B8}" destId="{90B84122-EC9A-4BC0-B502-22AF7A0867C6}" srcOrd="2" destOrd="0" parTransId="{1B04EB68-4341-48E6-9127-86E65E501454}" sibTransId="{8DDF017D-410A-47E0-8D47-E83295F80FA3}"/>
    <dgm:cxn modelId="{C2DBF334-B678-4954-A7D3-344DDE3C71C2}" type="presOf" srcId="{B533A736-F711-4644-8B46-DBB1DA87F081}" destId="{D30A6708-E747-4D6B-A834-05BEEE843CAD}" srcOrd="0" destOrd="1" presId="urn:microsoft.com/office/officeart/2008/layout/PictureStrips"/>
    <dgm:cxn modelId="{3D6D5FB9-FB28-4282-AC9F-5F33599BBC21}" type="presOf" srcId="{35993145-4752-47C2-8618-BD6153380560}" destId="{D30A6708-E747-4D6B-A834-05BEEE843CAD}" srcOrd="0" destOrd="4"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8611047D-5AC1-43A9-B2FA-CD9F21B835E7}" srcId="{2741AFDF-7DBB-4108-8A20-0357D5FBD3B8}" destId="{4225B320-F39C-4207-95C8-B65C38B1814F}" srcOrd="1" destOrd="0" parTransId="{85530262-753E-4FE4-94CF-73F58733DDDC}" sibTransId="{1DCAE974-C1C9-49E9-B172-41DF763E67C7}"/>
    <dgm:cxn modelId="{87793F06-9BBD-4E4D-9561-58B077A0E336}" srcId="{D8F21E9C-24CD-4C7E-865E-FE55F4AC12B3}" destId="{42B6273D-8E60-40EC-97B9-4A300407A2FC}" srcOrd="5" destOrd="0" parTransId="{C0356875-84C0-489A-B63B-BFF5B04A4851}" sibTransId="{277BE20E-C465-4576-BBB8-BBC7E0598DA2}"/>
    <dgm:cxn modelId="{44B3AECC-7DFE-48B2-AAB5-0D6B6607AC92}" type="presOf" srcId="{B2E3D999-58E9-4B84-9641-6B6BEF7E84B8}" destId="{4C82949F-ACB9-4CB0-8B82-11470D469081}" srcOrd="0" destOrd="1" presId="urn:microsoft.com/office/officeart/2008/layout/PictureStrips"/>
    <dgm:cxn modelId="{C99AA9FD-66BB-4C3A-B1FE-27809D718D18}" srcId="{1131737C-80FA-4CF1-AA8B-6A1C724BF69E}" destId="{875CCB48-619D-4867-B3B0-735934FFAED0}" srcOrd="3" destOrd="0" parTransId="{9F320CF8-8049-4A82-9464-5D499DA75396}" sibTransId="{146867E1-1533-437F-AC05-4495E4860F54}"/>
    <dgm:cxn modelId="{EDA3BAA3-78E7-4AC3-B4CC-2B7AE0E192DD}" srcId="{DB87FF95-AE72-426C-925E-B58F1E8198D3}" destId="{97D7B9B6-4F87-4F91-8576-B110C5EA65FB}" srcOrd="1" destOrd="0" parTransId="{CBC0217B-83F4-48AA-A3BE-4214B3D08EFB}" sibTransId="{71B2362F-2354-43F9-A730-341394E8FBD8}"/>
    <dgm:cxn modelId="{F1448BA1-EDD0-4D18-8FF3-A7CE0400B996}" srcId="{BC25EFE1-2BFA-45D1-BED1-5AF39D46D79C}" destId="{CD3EE110-E2F5-4745-AD39-09447C5F4D9B}" srcOrd="2" destOrd="0" parTransId="{A4821708-CF66-4C34-8497-1E5E7D26ADB9}" sibTransId="{45EC0A6D-D5D8-4EB2-8E36-FC194E92A983}"/>
    <dgm:cxn modelId="{3B1C1A7F-1EDD-4E71-8699-9CB97501D176}" srcId="{DB87FF95-AE72-426C-925E-B58F1E8198D3}" destId="{3B9431ED-CB65-41D4-83A6-222D9BF57D98}" srcOrd="2" destOrd="0" parTransId="{FF78BD42-0557-4DDB-94B2-1771AC47334D}" sibTransId="{E73258BE-5846-4C39-B60D-ED584B483587}"/>
    <dgm:cxn modelId="{2E3FD1B7-79A9-452E-B669-EC9E8DC138B9}" srcId="{A3B89C89-4B08-4EF5-A029-FC7E4822579A}" destId="{08D90BD8-59F3-42C0-B7ED-91D225DA59B2}" srcOrd="2" destOrd="0" parTransId="{F0607A84-9CF9-4FA8-8EAA-79D00E224A1E}" sibTransId="{1E3B89F7-B650-43FF-BAD8-272E2BC0D9C6}"/>
    <dgm:cxn modelId="{68E27915-6EF7-4D91-A12D-3AF7F241FCFD}" srcId="{1131737C-80FA-4CF1-AA8B-6A1C724BF69E}" destId="{D54E2821-54A6-4903-8A68-6091278AE9D7}" srcOrd="1" destOrd="0" parTransId="{801018A8-46CD-4887-BD5A-35AFACB28FEA}" sibTransId="{939A749F-47DF-443A-A7C0-865C06F7C3C7}"/>
    <dgm:cxn modelId="{8D973C2A-0C5B-4D18-BA5A-1B40B2A8488A}" srcId="{42B6273D-8E60-40EC-97B9-4A300407A2FC}" destId="{57FA2017-16E7-4371-B6F3-063921792455}" srcOrd="2" destOrd="0" parTransId="{13D9A99F-A338-43C4-A762-34FF1D579BB6}" sibTransId="{B73F0BC8-D99D-4231-990A-B33043C7F39A}"/>
    <dgm:cxn modelId="{A9BC6DB4-B69A-437E-A6AF-F5984B35FFB0}" type="presOf" srcId="{69F3BD5C-16E4-46C4-B15D-498063728332}" destId="{46FDCE37-C8F8-444B-B0ED-0077A8879C03}"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F9D97685-6A48-4479-ABE9-76055FF6F19E}" srcId="{BC25EFE1-2BFA-45D1-BED1-5AF39D46D79C}" destId="{8DF3DC07-F847-4865-B160-F3E66800BBBA}" srcOrd="0" destOrd="0" parTransId="{ACB8FC04-CA90-4402-95E7-810E7065D027}" sibTransId="{7416F495-C426-4358-866D-E60E07C557E6}"/>
    <dgm:cxn modelId="{7387D924-DD91-45D9-8A82-11356DB1104F}" type="presOf" srcId="{2741AFDF-7DBB-4108-8A20-0357D5FBD3B8}" destId="{4FB2F746-532C-4309-8B4E-F312973D9749}" srcOrd="0" destOrd="0"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8B44A243-AA30-4F8B-90AF-EB34D7C1B593}" type="presOf" srcId="{875CCB48-619D-4867-B3B0-735934FFAED0}" destId="{27DC3CCF-CB49-4639-B22A-9537C5637A0E}" srcOrd="0" destOrd="4"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F5848163-99CF-486A-936B-EC492319CCB4}" srcId="{1131737C-80FA-4CF1-AA8B-6A1C724BF69E}" destId="{109D06B3-3977-4BE9-ADC9-081F8DC6D437}" srcOrd="0" destOrd="0" parTransId="{72C82EE9-39F0-43F3-A28B-2B26B0B2B3A5}" sibTransId="{59ED329F-B71E-4E20-9F80-8587F2DA075C}"/>
    <dgm:cxn modelId="{EC28EBB9-B1BC-419F-BA75-AC3A29E28212}" srcId="{D8F21E9C-24CD-4C7E-865E-FE55F4AC12B3}" destId="{BC25EFE1-2BFA-45D1-BED1-5AF39D46D79C}" srcOrd="0" destOrd="0" parTransId="{03C5B51A-EE90-4DC5-A2B3-6610E3AE4081}" sibTransId="{2452F0F7-CA91-4F59-A564-1BB9BDA5CBBE}"/>
    <dgm:cxn modelId="{4BEE30E3-7D6C-4E7D-B0A6-202653ADAE0E}" type="presOf" srcId="{90B84122-EC9A-4BC0-B502-22AF7A0867C6}" destId="{4FB2F746-532C-4309-8B4E-F312973D9749}" srcOrd="0" destOrd="3" presId="urn:microsoft.com/office/officeart/2008/layout/PictureStrips"/>
    <dgm:cxn modelId="{F6C4E585-C8D8-4F00-82B4-A5E60D3BC8CE}" type="presOf" srcId="{57FA2017-16E7-4371-B6F3-063921792455}" destId="{46FDCE37-C8F8-444B-B0ED-0077A8879C03}" srcOrd="0" destOrd="3" presId="urn:microsoft.com/office/officeart/2008/layout/PictureStrips"/>
    <dgm:cxn modelId="{3A974CA0-0BB2-453B-A372-F7F63EE74FB5}" srcId="{D8F21E9C-24CD-4C7E-865E-FE55F4AC12B3}" destId="{DB87FF95-AE72-426C-925E-B58F1E8198D3}" srcOrd="1" destOrd="0" parTransId="{CE004886-1AB0-4519-A7DE-585B0C283BA0}" sibTransId="{17734E8F-C091-40EB-8542-65713367BC76}"/>
    <dgm:cxn modelId="{747D3375-2E89-49DF-97B5-102860E794AF}" srcId="{D8F21E9C-24CD-4C7E-865E-FE55F4AC12B3}" destId="{A3B89C89-4B08-4EF5-A029-FC7E4822579A}" srcOrd="2" destOrd="0" parTransId="{59D1987A-2AD0-48A4-808D-6DB3A42C75CD}" sibTransId="{DE93F483-BCF9-4EED-B492-C3A2AD1CFD0B}"/>
    <dgm:cxn modelId="{92FD5B5B-1504-4450-BB73-EC9DFB65BA8C}" srcId="{BC25EFE1-2BFA-45D1-BED1-5AF39D46D79C}" destId="{374A29B1-6E20-441A-B767-1E24B64479BE}" srcOrd="3" destOrd="0" parTransId="{0C35EDB6-9BA2-4C28-A3A5-9E9D5036C0B7}" sibTransId="{E12EBFD8-2152-489A-937D-7C49B638513C}"/>
    <dgm:cxn modelId="{B4E58144-AE1B-4619-AB56-650268641424}" srcId="{42B6273D-8E60-40EC-97B9-4A300407A2FC}" destId="{69F3BD5C-16E4-46C4-B15D-498063728332}" srcOrd="0" destOrd="0" parTransId="{40184917-81E4-4774-BD11-3D457781CDBC}" sibTransId="{94867AE4-D7DC-410D-85AC-6DE9FFF606DC}"/>
    <dgm:cxn modelId="{549110F5-206D-435B-9473-16569739B334}" type="presOf" srcId="{A3B89C89-4B08-4EF5-A029-FC7E4822579A}" destId="{4C82949F-ACB9-4CB0-8B82-11470D469081}" srcOrd="0" destOrd="0"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CC4CE637-04BD-46CA-B311-7E3B31FF8B50}" type="presOf" srcId="{08D90BD8-59F3-42C0-B7ED-91D225DA59B2}" destId="{4C82949F-ACB9-4CB0-8B82-11470D469081}" srcOrd="0" destOrd="3"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3E461EFF-A7DB-4E6C-A513-1E3123E64BB4}" type="presOf" srcId="{97D7B9B6-4F87-4F91-8576-B110C5EA65FB}" destId="{D30A6708-E747-4D6B-A834-05BEEE843CAD}" srcOrd="0" destOrd="2"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D3A0F0D3-9335-4F10-A000-4DFEFCD6B7E0}" srcId="{DB87FF95-AE72-426C-925E-B58F1E8198D3}" destId="{35993145-4752-47C2-8618-BD6153380560}" srcOrd="3" destOrd="0" parTransId="{02687A52-C65B-4D87-8B72-0F259E35063E}" sibTransId="{48C0D0B7-CAC5-4AA4-957F-36DB4D0B1A37}"/>
    <dgm:cxn modelId="{3615F57A-B450-4607-8539-68756D45AFF2}" srcId="{BC25EFE1-2BFA-45D1-BED1-5AF39D46D79C}" destId="{B7AD1FFF-B029-4A8A-823C-7AB2B1045695}" srcOrd="1" destOrd="0" parTransId="{61378FEB-CEAD-4C42-97D2-62C5535F7C38}" sibTransId="{61472A65-C028-44E8-95E0-48655DCCD8BA}"/>
    <dgm:cxn modelId="{5849E4A7-E192-4408-8421-9D800A8DE796}" srcId="{DB87FF95-AE72-426C-925E-B58F1E8198D3}" destId="{B533A736-F711-4644-8B46-DBB1DA87F081}" srcOrd="0" destOrd="0" parTransId="{E592FA78-5ACD-4724-AA07-81E2303F206E}" sibTransId="{36E008AB-A384-4E05-A49A-C56DB9B0429E}"/>
    <dgm:cxn modelId="{CA79B195-F39D-4D4D-95F4-7C922D34FE04}" type="presOf" srcId="{EA92E14B-2C43-4CA7-A5C3-09FCD15B3108}" destId="{4FB2F746-532C-4309-8B4E-F312973D9749}" srcOrd="0" destOrd="1"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45176469-7A23-4DEE-B982-61522B0D8229}" type="presOf" srcId="{DB87FF95-AE72-426C-925E-B58F1E8198D3}" destId="{D30A6708-E747-4D6B-A834-05BEEE843CAD}" srcOrd="0" destOrd="0"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AC271854-BB09-46E0-9079-30D365C1928A}" srcId="{A3B89C89-4B08-4EF5-A029-FC7E4822579A}" destId="{B2E3D999-58E9-4B84-9641-6B6BEF7E84B8}" srcOrd="0" destOrd="0" parTransId="{782EF43C-2547-477F-8294-E8511CD17070}" sibTransId="{720F0E1B-E23D-4D3A-95FE-7B2B857289FD}"/>
    <dgm:cxn modelId="{E3660CF3-02DC-4011-A690-0C939B9AEEE7}" type="presOf" srcId="{CD3EE110-E2F5-4745-AD39-09447C5F4D9B}" destId="{7B899415-82AB-4523-934F-637CC30EA05B}" srcOrd="0" destOrd="3" presId="urn:microsoft.com/office/officeart/2008/layout/PictureStrips"/>
    <dgm:cxn modelId="{A4444EC3-E4B5-4E33-835D-D18675D35F3C}" srcId="{42B6273D-8E60-40EC-97B9-4A300407A2FC}" destId="{35D02632-5D17-439C-B553-A3B99AB71E7E}" srcOrd="3" destOrd="0" parTransId="{A11B318C-7025-4F19-8CC2-42ADED1B83F9}" sibTransId="{D733AB11-AE7A-45B0-BBBA-67905C086F48}"/>
    <dgm:cxn modelId="{84EBFF29-FAD6-400F-8598-D44739A98705}" srcId="{1131737C-80FA-4CF1-AA8B-6A1C724BF69E}" destId="{D81D5189-D361-4899-9CC5-98F26FBE19E2}" srcOrd="2" destOrd="0" parTransId="{5B512509-2AD2-4AAB-8203-59F6C19AA5C0}" sibTransId="{E91AAED1-56F2-4761-8BE9-B46AE5B2B8E3}"/>
    <dgm:cxn modelId="{9BCE46B0-DCD5-479D-83DE-51267D88B15B}" type="presOf" srcId="{8DF3DC07-F847-4865-B160-F3E66800BBBA}" destId="{7B899415-82AB-4523-934F-637CC30EA05B}" srcOrd="0" destOrd="1" presId="urn:microsoft.com/office/officeart/2008/layout/PictureStrips"/>
    <dgm:cxn modelId="{3E49A1C2-6BA0-4DD5-89F9-A53C2F1C55BB}" srcId="{A3B89C89-4B08-4EF5-A029-FC7E4822579A}" destId="{0744C19B-0B5D-4711-B257-9D97127B4F9F}" srcOrd="1" destOrd="0" parTransId="{1E931B19-3453-461C-9D0C-4281C538055D}" sibTransId="{7A82BE83-F78D-48FA-8DE4-1403C9F297B9}"/>
    <dgm:cxn modelId="{3DC33378-4A11-4C1D-B7DA-EC038A3F5706}" type="presOf" srcId="{D8F21E9C-24CD-4C7E-865E-FE55F4AC12B3}" destId="{1E7C762B-66E6-4A0F-BF0D-E6FF34D3DBA5}" srcOrd="0" destOrd="0"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FBB830-960C-42EF-9014-DE7509E01A0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F52968E-1E3F-4036-A297-5865C573A117}">
      <dgm:prSet phldrT="[Text]"/>
      <dgm:spPr/>
      <dgm:t>
        <a:bodyPr/>
        <a:lstStyle/>
        <a:p>
          <a:r>
            <a:rPr lang="en-US" dirty="0"/>
            <a:t>Area</a:t>
          </a:r>
        </a:p>
      </dgm:t>
    </dgm:pt>
    <dgm:pt modelId="{415267C3-0B44-44EA-9FDE-23CFF96B07EB}" type="parTrans" cxnId="{BC7B6DC4-406B-44BF-914F-17C662BCC7B1}">
      <dgm:prSet/>
      <dgm:spPr/>
      <dgm:t>
        <a:bodyPr/>
        <a:lstStyle/>
        <a:p>
          <a:endParaRPr lang="en-US"/>
        </a:p>
      </dgm:t>
    </dgm:pt>
    <dgm:pt modelId="{F02CB58F-6167-4765-B3ED-5BBBCD8AF90B}" type="sibTrans" cxnId="{BC7B6DC4-406B-44BF-914F-17C662BCC7B1}">
      <dgm:prSet/>
      <dgm:spPr/>
      <dgm:t>
        <a:bodyPr/>
        <a:lstStyle/>
        <a:p>
          <a:endParaRPr lang="en-US"/>
        </a:p>
      </dgm:t>
    </dgm:pt>
    <dgm:pt modelId="{043CB80B-BCEC-45EB-B7CB-EB1B2BDD6801}">
      <dgm:prSet phldrT="[Text]"/>
      <dgm:spPr/>
      <dgm:t>
        <a:bodyPr/>
        <a:lstStyle/>
        <a:p>
          <a:r>
            <a:rPr lang="en-US" dirty="0"/>
            <a:t>Banking Collapse?</a:t>
          </a:r>
        </a:p>
      </dgm:t>
    </dgm:pt>
    <dgm:pt modelId="{4616635A-5900-4EA4-8458-F5BB5E367BCF}" type="parTrans" cxnId="{78FFE3C0-C3CE-4F48-86C6-CAB1466BFE10}">
      <dgm:prSet/>
      <dgm:spPr/>
      <dgm:t>
        <a:bodyPr/>
        <a:lstStyle/>
        <a:p>
          <a:endParaRPr lang="en-US"/>
        </a:p>
      </dgm:t>
    </dgm:pt>
    <dgm:pt modelId="{52DBB27F-3BDA-4AA9-ABF0-0E7AE80882DB}" type="sibTrans" cxnId="{78FFE3C0-C3CE-4F48-86C6-CAB1466BFE10}">
      <dgm:prSet/>
      <dgm:spPr/>
      <dgm:t>
        <a:bodyPr/>
        <a:lstStyle/>
        <a:p>
          <a:endParaRPr lang="en-US"/>
        </a:p>
      </dgm:t>
    </dgm:pt>
    <dgm:pt modelId="{A549AF1F-F284-4017-9ADC-D6D2A81F94D0}">
      <dgm:prSet phldrT="[Text]"/>
      <dgm:spPr/>
      <dgm:t>
        <a:bodyPr/>
        <a:lstStyle/>
        <a:p>
          <a:r>
            <a:rPr lang="en-US" dirty="0"/>
            <a:t>Doing / Done</a:t>
          </a:r>
        </a:p>
      </dgm:t>
    </dgm:pt>
    <dgm:pt modelId="{74E28358-9FCD-46C7-A65D-5CC39D5FD2A8}" type="parTrans" cxnId="{9EBC5890-54C3-4103-807F-37EC7C812671}">
      <dgm:prSet/>
      <dgm:spPr/>
      <dgm:t>
        <a:bodyPr/>
        <a:lstStyle/>
        <a:p>
          <a:endParaRPr lang="en-US"/>
        </a:p>
      </dgm:t>
    </dgm:pt>
    <dgm:pt modelId="{5F7152A5-EBBB-4A6A-971C-A2E4EB60CC33}" type="sibTrans" cxnId="{9EBC5890-54C3-4103-807F-37EC7C812671}">
      <dgm:prSet/>
      <dgm:spPr/>
      <dgm:t>
        <a:bodyPr/>
        <a:lstStyle/>
        <a:p>
          <a:endParaRPr lang="en-US"/>
        </a:p>
      </dgm:t>
    </dgm:pt>
    <dgm:pt modelId="{A508F686-B8E2-47A2-86B5-583E07C07147}">
      <dgm:prSet phldrT="[Text]"/>
      <dgm:spPr/>
      <dgm:t>
        <a:bodyPr/>
        <a:lstStyle/>
        <a:p>
          <a:r>
            <a:rPr lang="en-US" dirty="0"/>
            <a:t>Balance sheet clean up exercise</a:t>
          </a:r>
        </a:p>
      </dgm:t>
    </dgm:pt>
    <dgm:pt modelId="{A2F69542-74DB-4579-9227-446BA17976B9}" type="parTrans" cxnId="{5FDD6D7A-44ED-4C38-AAEC-A0292E54334F}">
      <dgm:prSet/>
      <dgm:spPr/>
      <dgm:t>
        <a:bodyPr/>
        <a:lstStyle/>
        <a:p>
          <a:endParaRPr lang="en-US"/>
        </a:p>
      </dgm:t>
    </dgm:pt>
    <dgm:pt modelId="{0A07DE52-36B0-4965-B5AE-D9F36712D8C5}" type="sibTrans" cxnId="{5FDD6D7A-44ED-4C38-AAEC-A0292E54334F}">
      <dgm:prSet/>
      <dgm:spPr/>
      <dgm:t>
        <a:bodyPr/>
        <a:lstStyle/>
        <a:p>
          <a:endParaRPr lang="en-US"/>
        </a:p>
      </dgm:t>
    </dgm:pt>
    <dgm:pt modelId="{7D343137-B762-4820-B39E-87D066F7D6C5}">
      <dgm:prSet phldrT="[Text]"/>
      <dgm:spPr/>
      <dgm:t>
        <a:bodyPr/>
        <a:lstStyle/>
        <a:p>
          <a:r>
            <a:rPr lang="en-US" dirty="0"/>
            <a:t>I&amp;B code.</a:t>
          </a:r>
        </a:p>
      </dgm:t>
    </dgm:pt>
    <dgm:pt modelId="{5C20219F-DD48-49E9-B8D0-89F2CD04E089}" type="parTrans" cxnId="{35C4FA84-4987-4C79-B34D-6753ADF324D8}">
      <dgm:prSet/>
      <dgm:spPr/>
      <dgm:t>
        <a:bodyPr/>
        <a:lstStyle/>
        <a:p>
          <a:endParaRPr lang="en-US"/>
        </a:p>
      </dgm:t>
    </dgm:pt>
    <dgm:pt modelId="{1F5AE5BB-B8A9-442C-A07F-E4F6D252746F}" type="sibTrans" cxnId="{35C4FA84-4987-4C79-B34D-6753ADF324D8}">
      <dgm:prSet/>
      <dgm:spPr/>
      <dgm:t>
        <a:bodyPr/>
        <a:lstStyle/>
        <a:p>
          <a:endParaRPr lang="en-US"/>
        </a:p>
      </dgm:t>
    </dgm:pt>
    <dgm:pt modelId="{ABC8CD64-A4F2-4019-9A50-1398B11435B0}">
      <dgm:prSet phldrT="[Text]"/>
      <dgm:spPr/>
      <dgm:t>
        <a:bodyPr/>
        <a:lstStyle/>
        <a:p>
          <a:r>
            <a:rPr lang="en-US" dirty="0"/>
            <a:t>BBB, Consolidation</a:t>
          </a:r>
        </a:p>
      </dgm:t>
    </dgm:pt>
    <dgm:pt modelId="{39C12C4F-2DEE-47EB-8D75-53635F7B43B4}" type="parTrans" cxnId="{21ED0C25-D65C-449C-B0E2-2E261BFE51C0}">
      <dgm:prSet/>
      <dgm:spPr/>
      <dgm:t>
        <a:bodyPr/>
        <a:lstStyle/>
        <a:p>
          <a:endParaRPr lang="en-US"/>
        </a:p>
      </dgm:t>
    </dgm:pt>
    <dgm:pt modelId="{869C32C0-624B-48B7-AC85-2A11293FBFBF}" type="sibTrans" cxnId="{21ED0C25-D65C-449C-B0E2-2E261BFE51C0}">
      <dgm:prSet/>
      <dgm:spPr/>
      <dgm:t>
        <a:bodyPr/>
        <a:lstStyle/>
        <a:p>
          <a:endParaRPr lang="en-US"/>
        </a:p>
      </dgm:t>
    </dgm:pt>
    <dgm:pt modelId="{80460F5C-7028-4522-91C9-6088B62084DF}">
      <dgm:prSet phldrT="[Text]"/>
      <dgm:spPr/>
      <dgm:t>
        <a:bodyPr/>
        <a:lstStyle/>
        <a:p>
          <a:r>
            <a:rPr lang="en-US" dirty="0">
              <a:solidFill>
                <a:schemeClr val="accent2">
                  <a:lumMod val="75000"/>
                </a:schemeClr>
              </a:solidFill>
            </a:rPr>
            <a:t>Deepening Corporate Bond market</a:t>
          </a:r>
        </a:p>
      </dgm:t>
    </dgm:pt>
    <dgm:pt modelId="{FF865C50-CD43-4F9D-8E4A-4413C04096EC}" type="parTrans" cxnId="{EABC3D9A-391E-4B48-8605-07D5CC7596E3}">
      <dgm:prSet/>
      <dgm:spPr/>
      <dgm:t>
        <a:bodyPr/>
        <a:lstStyle/>
        <a:p>
          <a:endParaRPr lang="en-US"/>
        </a:p>
      </dgm:t>
    </dgm:pt>
    <dgm:pt modelId="{18FE0353-22A4-4BCF-AE1E-8AFA5DBE53ED}" type="sibTrans" cxnId="{EABC3D9A-391E-4B48-8605-07D5CC7596E3}">
      <dgm:prSet/>
      <dgm:spPr/>
      <dgm:t>
        <a:bodyPr/>
        <a:lstStyle/>
        <a:p>
          <a:endParaRPr lang="en-US"/>
        </a:p>
      </dgm:t>
    </dgm:pt>
    <dgm:pt modelId="{6D9862FC-2B64-425A-8946-824A803722C0}">
      <dgm:prSet phldrT="[Text]"/>
      <dgm:spPr/>
      <dgm:t>
        <a:bodyPr/>
        <a:lstStyle/>
        <a:p>
          <a:r>
            <a:rPr lang="en-US" dirty="0">
              <a:solidFill>
                <a:schemeClr val="accent2">
                  <a:lumMod val="75000"/>
                </a:schemeClr>
              </a:solidFill>
            </a:rPr>
            <a:t>P2P lending norms</a:t>
          </a:r>
        </a:p>
      </dgm:t>
    </dgm:pt>
    <dgm:pt modelId="{A032B162-D5AC-45C1-ACDD-8C77A2DD88C3}" type="parTrans" cxnId="{5366C235-3968-441E-A228-91FBC888C829}">
      <dgm:prSet/>
      <dgm:spPr/>
      <dgm:t>
        <a:bodyPr/>
        <a:lstStyle/>
        <a:p>
          <a:endParaRPr lang="en-US"/>
        </a:p>
      </dgm:t>
    </dgm:pt>
    <dgm:pt modelId="{857A0235-E5C0-4E6B-93EC-7DF905C16D61}" type="sibTrans" cxnId="{5366C235-3968-441E-A228-91FBC888C829}">
      <dgm:prSet/>
      <dgm:spPr/>
      <dgm:t>
        <a:bodyPr/>
        <a:lstStyle/>
        <a:p>
          <a:endParaRPr lang="en-US"/>
        </a:p>
      </dgm:t>
    </dgm:pt>
    <dgm:pt modelId="{C8981D9E-C91F-4EFF-936F-160A67B82C21}">
      <dgm:prSet phldrT="[Text]"/>
      <dgm:spPr/>
      <dgm:t>
        <a:bodyPr/>
        <a:lstStyle/>
        <a:p>
          <a:r>
            <a:rPr lang="en-US" dirty="0"/>
            <a:t>Asset bubble?</a:t>
          </a:r>
        </a:p>
      </dgm:t>
    </dgm:pt>
    <dgm:pt modelId="{D38D91CC-DFD5-4B6B-9378-AE3EE05FE907}" type="parTrans" cxnId="{726FE182-7894-4CFD-A0A9-3E0ACFDCDA38}">
      <dgm:prSet/>
      <dgm:spPr/>
      <dgm:t>
        <a:bodyPr/>
        <a:lstStyle/>
        <a:p>
          <a:endParaRPr lang="en-US"/>
        </a:p>
      </dgm:t>
    </dgm:pt>
    <dgm:pt modelId="{AF7DC5C3-32BF-4DD5-BD1E-662C27671753}" type="sibTrans" cxnId="{726FE182-7894-4CFD-A0A9-3E0ACFDCDA38}">
      <dgm:prSet/>
      <dgm:spPr/>
      <dgm:t>
        <a:bodyPr/>
        <a:lstStyle/>
        <a:p>
          <a:endParaRPr lang="en-US"/>
        </a:p>
      </dgm:t>
    </dgm:pt>
    <dgm:pt modelId="{E94EECB2-64DC-4D28-B124-75A1D7AECC60}">
      <dgm:prSet phldrT="[Text]"/>
      <dgm:spPr/>
      <dgm:t>
        <a:bodyPr/>
        <a:lstStyle/>
        <a:p>
          <a:r>
            <a:rPr lang="en-US" dirty="0"/>
            <a:t>Corporate borrowing?</a:t>
          </a:r>
        </a:p>
      </dgm:t>
    </dgm:pt>
    <dgm:pt modelId="{A535566B-C05D-455E-B280-46AE53BD885A}" type="parTrans" cxnId="{15CCBEAA-2942-4F2D-AC04-420C2D8EA2FE}">
      <dgm:prSet/>
      <dgm:spPr/>
      <dgm:t>
        <a:bodyPr/>
        <a:lstStyle/>
        <a:p>
          <a:endParaRPr lang="en-US"/>
        </a:p>
      </dgm:t>
    </dgm:pt>
    <dgm:pt modelId="{38CB3262-4285-4FD9-92B1-199DF354A025}" type="sibTrans" cxnId="{15CCBEAA-2942-4F2D-AC04-420C2D8EA2FE}">
      <dgm:prSet/>
      <dgm:spPr/>
      <dgm:t>
        <a:bodyPr/>
        <a:lstStyle/>
        <a:p>
          <a:endParaRPr lang="en-US"/>
        </a:p>
      </dgm:t>
    </dgm:pt>
    <dgm:pt modelId="{450750FD-5BE2-40BD-AE3D-F2B9935EB3D6}" type="pres">
      <dgm:prSet presAssocID="{D6FBB830-960C-42EF-9014-DE7509E01A05}" presName="Name0" presStyleCnt="0">
        <dgm:presLayoutVars>
          <dgm:dir/>
          <dgm:animLvl val="lvl"/>
          <dgm:resizeHandles val="exact"/>
        </dgm:presLayoutVars>
      </dgm:prSet>
      <dgm:spPr/>
    </dgm:pt>
    <dgm:pt modelId="{49420EA7-CA89-431A-8CD0-637FCABED5BF}" type="pres">
      <dgm:prSet presAssocID="{FF52968E-1E3F-4036-A297-5865C573A117}" presName="composite" presStyleCnt="0"/>
      <dgm:spPr/>
    </dgm:pt>
    <dgm:pt modelId="{0CF67233-3941-4B7D-9E51-BD057B983A13}" type="pres">
      <dgm:prSet presAssocID="{FF52968E-1E3F-4036-A297-5865C573A117}" presName="parTx" presStyleLbl="alignNode1" presStyleIdx="0" presStyleCnt="2">
        <dgm:presLayoutVars>
          <dgm:chMax val="0"/>
          <dgm:chPref val="0"/>
          <dgm:bulletEnabled val="1"/>
        </dgm:presLayoutVars>
      </dgm:prSet>
      <dgm:spPr/>
    </dgm:pt>
    <dgm:pt modelId="{4D2BCF95-093F-4618-9523-FC0AD3872F22}" type="pres">
      <dgm:prSet presAssocID="{FF52968E-1E3F-4036-A297-5865C573A117}" presName="desTx" presStyleLbl="alignAccFollowNode1" presStyleIdx="0" presStyleCnt="2">
        <dgm:presLayoutVars>
          <dgm:bulletEnabled val="1"/>
        </dgm:presLayoutVars>
      </dgm:prSet>
      <dgm:spPr/>
    </dgm:pt>
    <dgm:pt modelId="{6375D8B3-CD1F-4D80-88C5-DA27F5FED91D}" type="pres">
      <dgm:prSet presAssocID="{F02CB58F-6167-4765-B3ED-5BBBCD8AF90B}" presName="space" presStyleCnt="0"/>
      <dgm:spPr/>
    </dgm:pt>
    <dgm:pt modelId="{69CF5F17-AF6B-4974-96B9-0442FB704DC1}" type="pres">
      <dgm:prSet presAssocID="{A549AF1F-F284-4017-9ADC-D6D2A81F94D0}" presName="composite" presStyleCnt="0"/>
      <dgm:spPr/>
    </dgm:pt>
    <dgm:pt modelId="{2BF585C9-BD76-46FD-A5BA-3C47FCD04CC3}" type="pres">
      <dgm:prSet presAssocID="{A549AF1F-F284-4017-9ADC-D6D2A81F94D0}" presName="parTx" presStyleLbl="alignNode1" presStyleIdx="1" presStyleCnt="2">
        <dgm:presLayoutVars>
          <dgm:chMax val="0"/>
          <dgm:chPref val="0"/>
          <dgm:bulletEnabled val="1"/>
        </dgm:presLayoutVars>
      </dgm:prSet>
      <dgm:spPr/>
    </dgm:pt>
    <dgm:pt modelId="{F75E1DE7-5577-438B-8D33-17D3606D9B14}" type="pres">
      <dgm:prSet presAssocID="{A549AF1F-F284-4017-9ADC-D6D2A81F94D0}" presName="desTx" presStyleLbl="alignAccFollowNode1" presStyleIdx="1" presStyleCnt="2">
        <dgm:presLayoutVars>
          <dgm:bulletEnabled val="1"/>
        </dgm:presLayoutVars>
      </dgm:prSet>
      <dgm:spPr/>
    </dgm:pt>
  </dgm:ptLst>
  <dgm:cxnLst>
    <dgm:cxn modelId="{60B76EB0-FF34-43F4-A356-3AC82F90DA35}" type="presOf" srcId="{6D9862FC-2B64-425A-8946-824A803722C0}" destId="{F75E1DE7-5577-438B-8D33-17D3606D9B14}" srcOrd="0" destOrd="3" presId="urn:microsoft.com/office/officeart/2005/8/layout/hList1"/>
    <dgm:cxn modelId="{8EA9A7C7-9441-4793-8E74-71BD7D2002D2}" type="presOf" srcId="{7D343137-B762-4820-B39E-87D066F7D6C5}" destId="{F75E1DE7-5577-438B-8D33-17D3606D9B14}" srcOrd="0" destOrd="1" presId="urn:microsoft.com/office/officeart/2005/8/layout/hList1"/>
    <dgm:cxn modelId="{928968BF-C91B-4A3A-8240-6E04FEE026BF}" type="presOf" srcId="{ABC8CD64-A4F2-4019-9A50-1398B11435B0}" destId="{F75E1DE7-5577-438B-8D33-17D3606D9B14}" srcOrd="0" destOrd="2" presId="urn:microsoft.com/office/officeart/2005/8/layout/hList1"/>
    <dgm:cxn modelId="{15CCBEAA-2942-4F2D-AC04-420C2D8EA2FE}" srcId="{FF52968E-1E3F-4036-A297-5865C573A117}" destId="{E94EECB2-64DC-4D28-B124-75A1D7AECC60}" srcOrd="0" destOrd="0" parTransId="{A535566B-C05D-455E-B280-46AE53BD885A}" sibTransId="{38CB3262-4285-4FD9-92B1-199DF354A025}"/>
    <dgm:cxn modelId="{21ED0C25-D65C-449C-B0E2-2E261BFE51C0}" srcId="{A549AF1F-F284-4017-9ADC-D6D2A81F94D0}" destId="{ABC8CD64-A4F2-4019-9A50-1398B11435B0}" srcOrd="2" destOrd="0" parTransId="{39C12C4F-2DEE-47EB-8D75-53635F7B43B4}" sibTransId="{869C32C0-624B-48B7-AC85-2A11293FBFBF}"/>
    <dgm:cxn modelId="{97ACE703-5887-41F7-86C7-1B0635112668}" type="presOf" srcId="{A508F686-B8E2-47A2-86B5-583E07C07147}" destId="{F75E1DE7-5577-438B-8D33-17D3606D9B14}" srcOrd="0" destOrd="0" presId="urn:microsoft.com/office/officeart/2005/8/layout/hList1"/>
    <dgm:cxn modelId="{5366C235-3968-441E-A228-91FBC888C829}" srcId="{A549AF1F-F284-4017-9ADC-D6D2A81F94D0}" destId="{6D9862FC-2B64-425A-8946-824A803722C0}" srcOrd="3" destOrd="0" parTransId="{A032B162-D5AC-45C1-ACDD-8C77A2DD88C3}" sibTransId="{857A0235-E5C0-4E6B-93EC-7DF905C16D61}"/>
    <dgm:cxn modelId="{78FFE3C0-C3CE-4F48-86C6-CAB1466BFE10}" srcId="{FF52968E-1E3F-4036-A297-5865C573A117}" destId="{043CB80B-BCEC-45EB-B7CB-EB1B2BDD6801}" srcOrd="2" destOrd="0" parTransId="{4616635A-5900-4EA4-8458-F5BB5E367BCF}" sibTransId="{52DBB27F-3BDA-4AA9-ABF0-0E7AE80882DB}"/>
    <dgm:cxn modelId="{DA21B434-4BF0-4209-B030-CBDD568BEA40}" type="presOf" srcId="{D6FBB830-960C-42EF-9014-DE7509E01A05}" destId="{450750FD-5BE2-40BD-AE3D-F2B9935EB3D6}" srcOrd="0" destOrd="0" presId="urn:microsoft.com/office/officeart/2005/8/layout/hList1"/>
    <dgm:cxn modelId="{9EBC5890-54C3-4103-807F-37EC7C812671}" srcId="{D6FBB830-960C-42EF-9014-DE7509E01A05}" destId="{A549AF1F-F284-4017-9ADC-D6D2A81F94D0}" srcOrd="1" destOrd="0" parTransId="{74E28358-9FCD-46C7-A65D-5CC39D5FD2A8}" sibTransId="{5F7152A5-EBBB-4A6A-971C-A2E4EB60CC33}"/>
    <dgm:cxn modelId="{8DB83E13-A37D-4EC0-97B4-1718AE306D89}" type="presOf" srcId="{80460F5C-7028-4522-91C9-6088B62084DF}" destId="{F75E1DE7-5577-438B-8D33-17D3606D9B14}" srcOrd="0" destOrd="4" presId="urn:microsoft.com/office/officeart/2005/8/layout/hList1"/>
    <dgm:cxn modelId="{6FE40DEE-880D-4B1D-9C59-94ACC14ED78A}" type="presOf" srcId="{043CB80B-BCEC-45EB-B7CB-EB1B2BDD6801}" destId="{4D2BCF95-093F-4618-9523-FC0AD3872F22}" srcOrd="0" destOrd="2" presId="urn:microsoft.com/office/officeart/2005/8/layout/hList1"/>
    <dgm:cxn modelId="{3654CADD-DAA5-4AF4-9D8A-0BC464D5A9E2}" type="presOf" srcId="{C8981D9E-C91F-4EFF-936F-160A67B82C21}" destId="{4D2BCF95-093F-4618-9523-FC0AD3872F22}" srcOrd="0" destOrd="1" presId="urn:microsoft.com/office/officeart/2005/8/layout/hList1"/>
    <dgm:cxn modelId="{7DA8CECD-9BA8-4D4F-B050-0861F7092099}" type="presOf" srcId="{A549AF1F-F284-4017-9ADC-D6D2A81F94D0}" destId="{2BF585C9-BD76-46FD-A5BA-3C47FCD04CC3}" srcOrd="0" destOrd="0" presId="urn:microsoft.com/office/officeart/2005/8/layout/hList1"/>
    <dgm:cxn modelId="{0D16C382-A6BE-48E3-9F11-EE8133532240}" type="presOf" srcId="{FF52968E-1E3F-4036-A297-5865C573A117}" destId="{0CF67233-3941-4B7D-9E51-BD057B983A13}" srcOrd="0" destOrd="0" presId="urn:microsoft.com/office/officeart/2005/8/layout/hList1"/>
    <dgm:cxn modelId="{5FDD6D7A-44ED-4C38-AAEC-A0292E54334F}" srcId="{A549AF1F-F284-4017-9ADC-D6D2A81F94D0}" destId="{A508F686-B8E2-47A2-86B5-583E07C07147}" srcOrd="0" destOrd="0" parTransId="{A2F69542-74DB-4579-9227-446BA17976B9}" sibTransId="{0A07DE52-36B0-4965-B5AE-D9F36712D8C5}"/>
    <dgm:cxn modelId="{726FE182-7894-4CFD-A0A9-3E0ACFDCDA38}" srcId="{FF52968E-1E3F-4036-A297-5865C573A117}" destId="{C8981D9E-C91F-4EFF-936F-160A67B82C21}" srcOrd="1" destOrd="0" parTransId="{D38D91CC-DFD5-4B6B-9378-AE3EE05FE907}" sibTransId="{AF7DC5C3-32BF-4DD5-BD1E-662C27671753}"/>
    <dgm:cxn modelId="{A62C91E1-012A-4E0F-AA3F-0A663DC2291D}" type="presOf" srcId="{E94EECB2-64DC-4D28-B124-75A1D7AECC60}" destId="{4D2BCF95-093F-4618-9523-FC0AD3872F22}" srcOrd="0" destOrd="0" presId="urn:microsoft.com/office/officeart/2005/8/layout/hList1"/>
    <dgm:cxn modelId="{EABC3D9A-391E-4B48-8605-07D5CC7596E3}" srcId="{A549AF1F-F284-4017-9ADC-D6D2A81F94D0}" destId="{80460F5C-7028-4522-91C9-6088B62084DF}" srcOrd="4" destOrd="0" parTransId="{FF865C50-CD43-4F9D-8E4A-4413C04096EC}" sibTransId="{18FE0353-22A4-4BCF-AE1E-8AFA5DBE53ED}"/>
    <dgm:cxn modelId="{35C4FA84-4987-4C79-B34D-6753ADF324D8}" srcId="{A549AF1F-F284-4017-9ADC-D6D2A81F94D0}" destId="{7D343137-B762-4820-B39E-87D066F7D6C5}" srcOrd="1" destOrd="0" parTransId="{5C20219F-DD48-49E9-B8D0-89F2CD04E089}" sibTransId="{1F5AE5BB-B8A9-442C-A07F-E4F6D252746F}"/>
    <dgm:cxn modelId="{BC7B6DC4-406B-44BF-914F-17C662BCC7B1}" srcId="{D6FBB830-960C-42EF-9014-DE7509E01A05}" destId="{FF52968E-1E3F-4036-A297-5865C573A117}" srcOrd="0" destOrd="0" parTransId="{415267C3-0B44-44EA-9FDE-23CFF96B07EB}" sibTransId="{F02CB58F-6167-4765-B3ED-5BBBCD8AF90B}"/>
    <dgm:cxn modelId="{BF301DB3-32E0-4328-BB6C-910D25E21DD9}" type="presParOf" srcId="{450750FD-5BE2-40BD-AE3D-F2B9935EB3D6}" destId="{49420EA7-CA89-431A-8CD0-637FCABED5BF}" srcOrd="0" destOrd="0" presId="urn:microsoft.com/office/officeart/2005/8/layout/hList1"/>
    <dgm:cxn modelId="{5C03C84F-87F3-4D28-89C1-358384B200E7}" type="presParOf" srcId="{49420EA7-CA89-431A-8CD0-637FCABED5BF}" destId="{0CF67233-3941-4B7D-9E51-BD057B983A13}" srcOrd="0" destOrd="0" presId="urn:microsoft.com/office/officeart/2005/8/layout/hList1"/>
    <dgm:cxn modelId="{3AA06DE4-4237-4ECC-BE80-4A178CE03904}" type="presParOf" srcId="{49420EA7-CA89-431A-8CD0-637FCABED5BF}" destId="{4D2BCF95-093F-4618-9523-FC0AD3872F22}" srcOrd="1" destOrd="0" presId="urn:microsoft.com/office/officeart/2005/8/layout/hList1"/>
    <dgm:cxn modelId="{B8027AFC-F630-4469-AD1D-2E16B77694B0}" type="presParOf" srcId="{450750FD-5BE2-40BD-AE3D-F2B9935EB3D6}" destId="{6375D8B3-CD1F-4D80-88C5-DA27F5FED91D}" srcOrd="1" destOrd="0" presId="urn:microsoft.com/office/officeart/2005/8/layout/hList1"/>
    <dgm:cxn modelId="{A7EB2572-DE5E-435B-BCF4-9D6990ABC216}" type="presParOf" srcId="{450750FD-5BE2-40BD-AE3D-F2B9935EB3D6}" destId="{69CF5F17-AF6B-4974-96B9-0442FB704DC1}" srcOrd="2" destOrd="0" presId="urn:microsoft.com/office/officeart/2005/8/layout/hList1"/>
    <dgm:cxn modelId="{A193F0EA-1282-4D74-95A8-834D699D2D30}" type="presParOf" srcId="{69CF5F17-AF6B-4974-96B9-0442FB704DC1}" destId="{2BF585C9-BD76-46FD-A5BA-3C47FCD04CC3}" srcOrd="0" destOrd="0" presId="urn:microsoft.com/office/officeart/2005/8/layout/hList1"/>
    <dgm:cxn modelId="{5B2A0C5F-2272-44D1-A13A-59AD0F6840BA}" type="presParOf" srcId="{69CF5F17-AF6B-4974-96B9-0442FB704DC1}" destId="{F75E1DE7-5577-438B-8D33-17D3606D9B1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Fertilizer, 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Marketing</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t>organic,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a:stretch>
            <a:fillRect/>
          </a:stretch>
        </a:blipFill>
      </dgm:spPr>
    </dgm:pt>
    <dgm:pt modelId="{0F9E410E-4687-44BF-9D7A-FC1A8A681135}" type="pres">
      <dgm:prSet presAssocID="{35BCE40F-818F-48BE-81FE-F2A19AD68431}" presName="ChildText" presStyleLbl="fgAcc1" presStyleIdx="0" presStyleCnt="3">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a:stretch>
            <a:fillRect/>
          </a:stretch>
        </a:blipFill>
      </dgm:spPr>
    </dgm:pt>
    <dgm:pt modelId="{40AEE0C5-7744-4AA8-AAA5-D2D72C97A199}" type="pres">
      <dgm:prSet presAssocID="{0CC4F6A6-81ED-4E5F-8160-04A32C321B8F}" presName="ChildText" presStyleLbl="fgAcc1" presStyleIdx="1" presStyleCnt="3">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a:stretch>
            <a:fillRect/>
          </a:stretch>
        </a:blipFill>
      </dgm:spPr>
    </dgm:pt>
    <dgm:pt modelId="{C34AE305-1BDC-454D-9528-0D7A16B297A8}" type="pres">
      <dgm:prSet presAssocID="{6032B728-3430-4159-A09E-900C498C1D49}" presName="ChildText" presStyleLbl="fgAcc1" presStyleIdx="2" presStyleCnt="3">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dgm:spPr>
        <a:blipFill rotWithShape="1">
          <a:blip xmlns:r="http://schemas.openxmlformats.org/officeDocument/2006/relationships" r:embed="rId4"/>
          <a:stretch>
            <a:fillRect/>
          </a:stretch>
        </a:blipFill>
      </dgm:spPr>
    </dgm:pt>
    <dgm:pt modelId="{19DBEFD6-F875-4C3E-8973-22D590076122}" type="pres">
      <dgm:prSet presAssocID="{D3A3D51B-9563-48B0-948B-4BFB17834397}" presName="ChildText" presStyleLbl="fgAcc1" presStyleIdx="2" presStyleCnt="3">
        <dgm:presLayoutVars>
          <dgm:chMax val="0"/>
          <dgm:chPref val="0"/>
          <dgm:bulletEnabled val="1"/>
        </dgm:presLayoutVars>
      </dgm:prSet>
      <dgm:spPr/>
    </dgm:pt>
  </dgm:ptLst>
  <dgm:cxnLst>
    <dgm:cxn modelId="{55250E2D-4570-43FC-9F4B-84B9514C1714}" type="presOf" srcId="{E9B1C4E4-DDAC-4A88-A8A0-7F2E33BFF3FC}" destId="{41C3C27E-DFE6-4005-ADAC-AA5F565D0BF1}" srcOrd="0" destOrd="0" presId="urn:microsoft.com/office/officeart/2008/layout/TitledPictureBlocks"/>
    <dgm:cxn modelId="{4AAE9A79-0C0D-43DD-9B12-3B96FA38C336}" type="presOf" srcId="{461E4D0F-2EB5-427F-A1BA-8C6E082FB1DD}" destId="{40AEE0C5-7744-4AA8-AAA5-D2D72C97A199}" srcOrd="0" destOrd="0" presId="urn:microsoft.com/office/officeart/2008/layout/TitledPictureBlocks"/>
    <dgm:cxn modelId="{6F84A129-D883-4728-A7C4-FFF38A2A4CF3}" srcId="{E9B1C4E4-DDAC-4A88-A8A0-7F2E33BFF3FC}" destId="{6032B728-3430-4159-A09E-900C498C1D49}" srcOrd="2" destOrd="0" parTransId="{73D367BD-EFF8-44E7-B525-D53CB1261D3E}" sibTransId="{80A96C24-404B-4986-A6D6-935051D3D4F4}"/>
    <dgm:cxn modelId="{047124AE-F8DB-4379-8579-9ED6D5008096}" srcId="{E9B1C4E4-DDAC-4A88-A8A0-7F2E33BFF3FC}" destId="{0CC4F6A6-81ED-4E5F-8160-04A32C321B8F}" srcOrd="1" destOrd="0" parTransId="{30ED76B0-EE41-40D1-BED9-E8E1D979375D}" sibTransId="{AFDD8152-DD9F-4011-8C73-23BD54A2EE04}"/>
    <dgm:cxn modelId="{FC14E8D6-A916-4467-89E9-51F2476D1B8F}" type="presOf" srcId="{6032B728-3430-4159-A09E-900C498C1D49}" destId="{735126AD-B6D4-430B-9EE0-3AC18D0E7B08}" srcOrd="0" destOrd="0" presId="urn:microsoft.com/office/officeart/2008/layout/TitledPictureBlocks"/>
    <dgm:cxn modelId="{280AA9C4-3781-4DEE-BFDD-868AF97FC65B}" srcId="{E9B1C4E4-DDAC-4A88-A8A0-7F2E33BFF3FC}" destId="{35BCE40F-818F-48BE-81FE-F2A19AD68431}" srcOrd="0" destOrd="0" parTransId="{9EB93C19-AB92-425B-8E37-6C2E89574E85}" sibTransId="{A622C359-5348-49FC-8C00-D1F82871DCD0}"/>
    <dgm:cxn modelId="{9A76FECD-1699-4A64-9B88-399AA51C09D6}" type="presOf" srcId="{277D51F7-8428-4C73-8EE1-5C30EA7F3312}" destId="{0F9E410E-4687-44BF-9D7A-FC1A8A681135}" srcOrd="0" destOrd="0" presId="urn:microsoft.com/office/officeart/2008/layout/TitledPictureBlocks"/>
    <dgm:cxn modelId="{ACD5146A-99F3-48EA-9EF1-CB39AE1121D9}" srcId="{6032B728-3430-4159-A09E-900C498C1D49}" destId="{B429F457-B4DC-4007-83C9-AF40CD4B836F}" srcOrd="0" destOrd="0" parTransId="{94096495-6535-45C5-9794-93060B2B490C}" sibTransId="{F2856B9B-C28B-4168-B49E-4D34D279DE37}"/>
    <dgm:cxn modelId="{960BAE97-CD67-4C5B-948C-1743812AD07D}" srcId="{E9B1C4E4-DDAC-4A88-A8A0-7F2E33BFF3FC}" destId="{D3A3D51B-9563-48B0-948B-4BFB17834397}" srcOrd="3" destOrd="0" parTransId="{44C1C1F3-C030-423B-B280-22D560BA965B}" sibTransId="{A7C0C9D2-21C0-4525-A602-0001DF3444E5}"/>
    <dgm:cxn modelId="{E2665C40-E406-44E5-877E-D5AFEA3F1369}" srcId="{35BCE40F-818F-48BE-81FE-F2A19AD68431}" destId="{277D51F7-8428-4C73-8EE1-5C30EA7F3312}" srcOrd="0" destOrd="0" parTransId="{21A40FF8-881B-4B19-8D8C-A043A2CE3FFB}" sibTransId="{FBC72D80-E154-4E5A-90EA-32B4D75C21F6}"/>
    <dgm:cxn modelId="{D852FFB0-FDE2-4853-B1CB-ADE967A05F83}" type="presOf" srcId="{B429F457-B4DC-4007-83C9-AF40CD4B836F}" destId="{C34AE305-1BDC-454D-9528-0D7A16B297A8}" srcOrd="0" destOrd="0" presId="urn:microsoft.com/office/officeart/2008/layout/TitledPictureBlocks"/>
    <dgm:cxn modelId="{381E8A4B-36E1-4369-8061-9244FF484DA3}" srcId="{0CC4F6A6-81ED-4E5F-8160-04A32C321B8F}" destId="{461E4D0F-2EB5-427F-A1BA-8C6E082FB1DD}" srcOrd="0" destOrd="0" parTransId="{35768B46-C639-4F7F-A03D-E64653BDBA88}" sibTransId="{007A3255-9041-455A-B33F-40E09C366B17}"/>
    <dgm:cxn modelId="{F9541283-F4D4-4A9F-A39D-1D449B4FEAA5}" type="presOf" srcId="{0CC4F6A6-81ED-4E5F-8160-04A32C321B8F}" destId="{B3EFEF73-72A8-4C02-A127-0F537D6C5C73}" srcOrd="0" destOrd="0" presId="urn:microsoft.com/office/officeart/2008/layout/TitledPictureBlocks"/>
    <dgm:cxn modelId="{2CDEDEF3-B325-4F0D-9C7B-9E1AFD659044}" type="presOf" srcId="{D3A3D51B-9563-48B0-948B-4BFB17834397}" destId="{2EEC02BF-181D-481A-89FC-656142A2B6AB}" srcOrd="0" destOrd="0"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F29095A-BB53-479D-BC58-73CCAE3975CC}"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B0EEE393-BCFD-47D6-9DD9-6E91ECD9E70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Types- employment</a:t>
          </a:r>
        </a:p>
      </dgm:t>
    </dgm:pt>
    <dgm:pt modelId="{1B570D09-3B18-4FE2-B74C-4539BA2AC344}" type="parTrans" cxnId="{8F19ABD3-176A-4D8F-8B42-B67ED17224E2}">
      <dgm:prSet/>
      <dgm:spPr/>
      <dgm:t>
        <a:bodyPr/>
        <a:lstStyle/>
        <a:p>
          <a:endParaRPr lang="en-US"/>
        </a:p>
      </dgm:t>
    </dgm:pt>
    <dgm:pt modelId="{972CEA5B-4CAA-44F9-8366-127B355F086E}" type="sibTrans" cxnId="{8F19ABD3-176A-4D8F-8B42-B67ED17224E2}">
      <dgm:prSet/>
      <dgm:spPr/>
      <dgm:t>
        <a:bodyPr/>
        <a:lstStyle/>
        <a:p>
          <a:endParaRPr lang="en-US"/>
        </a:p>
      </dgm:t>
    </dgm:pt>
    <dgm:pt modelId="{2A02AD29-97CE-48E8-86E6-BE82D8D5836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DPP-2016</a:t>
          </a:r>
        </a:p>
      </dgm:t>
    </dgm:pt>
    <dgm:pt modelId="{4DB0725D-B7E7-4A8F-98EA-16CD3EDEFD81}" type="parTrans" cxnId="{58C76F8E-600F-45CE-9768-CF7BD7C0C9FF}">
      <dgm:prSet/>
      <dgm:spPr/>
      <dgm:t>
        <a:bodyPr/>
        <a:lstStyle/>
        <a:p>
          <a:endParaRPr lang="en-US"/>
        </a:p>
      </dgm:t>
    </dgm:pt>
    <dgm:pt modelId="{243B598E-E3B3-47C7-BDF8-DE218381832B}" type="sibTrans" cxnId="{58C76F8E-600F-45CE-9768-CF7BD7C0C9FF}">
      <dgm:prSet/>
      <dgm:spPr/>
      <dgm:t>
        <a:bodyPr/>
        <a:lstStyle/>
        <a:p>
          <a:endParaRPr lang="en-US"/>
        </a:p>
      </dgm:t>
    </dgm:pt>
    <dgm:pt modelId="{64948C09-BBC5-4CE8-9CDF-33ACF51B610F}">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Textile Shift</a:t>
          </a:r>
        </a:p>
      </dgm:t>
    </dgm:pt>
    <dgm:pt modelId="{0A3ACBC3-AEC1-4EB7-B6C3-28457CA05944}" type="parTrans" cxnId="{BBA98448-C72C-4CD1-9A86-0382C24A1E5E}">
      <dgm:prSet/>
      <dgm:spPr/>
      <dgm:t>
        <a:bodyPr/>
        <a:lstStyle/>
        <a:p>
          <a:endParaRPr lang="en-US"/>
        </a:p>
      </dgm:t>
    </dgm:pt>
    <dgm:pt modelId="{9E0555BF-53CE-4F53-A0F9-40BD862630F3}" type="sibTrans" cxnId="{BBA98448-C72C-4CD1-9A86-0382C24A1E5E}">
      <dgm:prSet/>
      <dgm:spPr/>
      <dgm:t>
        <a:bodyPr/>
        <a:lstStyle/>
        <a:p>
          <a:endParaRPr lang="en-US"/>
        </a:p>
      </dgm:t>
    </dgm:pt>
    <dgm:pt modelId="{928A815D-8D83-4571-9210-42E0F5B0896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Startups</a:t>
          </a:r>
        </a:p>
      </dgm:t>
    </dgm:pt>
    <dgm:pt modelId="{4F781571-87A2-4773-AEF9-7755DF7FA055}" type="parTrans" cxnId="{B147F2D2-36E4-4A4A-8E48-4C4D3F2F9EFE}">
      <dgm:prSet/>
      <dgm:spPr/>
      <dgm:t>
        <a:bodyPr/>
        <a:lstStyle/>
        <a:p>
          <a:endParaRPr lang="en-US"/>
        </a:p>
      </dgm:t>
    </dgm:pt>
    <dgm:pt modelId="{2DC8B715-C638-41EC-80A0-456246D6A6C8}" type="sibTrans" cxnId="{B147F2D2-36E4-4A4A-8E48-4C4D3F2F9EFE}">
      <dgm:prSet/>
      <dgm:spPr/>
      <dgm:t>
        <a:bodyPr/>
        <a:lstStyle/>
        <a:p>
          <a:endParaRPr lang="en-US"/>
        </a:p>
      </dgm:t>
    </dgm:pt>
    <dgm:pt modelId="{D1C91F6D-DC14-4E5A-BD47-0644ED4B0C28}">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Regulatory Cholesterol</a:t>
          </a:r>
        </a:p>
      </dgm:t>
    </dgm:pt>
    <dgm:pt modelId="{0EE0A457-BDD8-46C3-AA22-2EEB0B576311}" type="parTrans" cxnId="{A78E5D7E-1A5A-411F-9131-1BF756C8F668}">
      <dgm:prSet/>
      <dgm:spPr/>
      <dgm:t>
        <a:bodyPr/>
        <a:lstStyle/>
        <a:p>
          <a:endParaRPr lang="en-US"/>
        </a:p>
      </dgm:t>
    </dgm:pt>
    <dgm:pt modelId="{6BE2D918-B2A5-487C-B8F1-29347EA1F593}" type="sibTrans" cxnId="{A78E5D7E-1A5A-411F-9131-1BF756C8F668}">
      <dgm:prSet/>
      <dgm:spPr/>
      <dgm:t>
        <a:bodyPr/>
        <a:lstStyle/>
        <a:p>
          <a:endParaRPr lang="en-US"/>
        </a:p>
      </dgm:t>
    </dgm:pt>
    <dgm:pt modelId="{335B3EC0-9E7E-4D11-BCD3-9BB77C0CE0E4}" type="pres">
      <dgm:prSet presAssocID="{0F29095A-BB53-479D-BC58-73CCAE3975CC}" presName="Name0" presStyleCnt="0">
        <dgm:presLayoutVars>
          <dgm:dir/>
          <dgm:resizeHandles val="exact"/>
        </dgm:presLayoutVars>
      </dgm:prSet>
      <dgm:spPr/>
    </dgm:pt>
    <dgm:pt modelId="{19CE1381-7702-4F45-95BD-4AA080F0AC57}" type="pres">
      <dgm:prSet presAssocID="{B0EEE393-BCFD-47D6-9DD9-6E91ECD9E70D}" presName="composite" presStyleCnt="0"/>
      <dgm:spPr/>
    </dgm:pt>
    <dgm:pt modelId="{047CA748-331B-4700-A740-DBC62F47A124}" type="pres">
      <dgm:prSet presAssocID="{B0EEE393-BCFD-47D6-9DD9-6E91ECD9E70D}" presName="rect1" presStyleLbl="bgShp" presStyleIdx="0" presStyleCnt="5" custScaleY="84239"/>
      <dgm:spPr>
        <a:blipFill rotWithShape="1">
          <a:blip xmlns:r="http://schemas.openxmlformats.org/officeDocument/2006/relationships" r:embed="rId1"/>
          <a:stretch>
            <a:fillRect/>
          </a:stretch>
        </a:blipFill>
      </dgm:spPr>
    </dgm:pt>
    <dgm:pt modelId="{FA849E74-0479-44F4-ABF5-598427148D98}" type="pres">
      <dgm:prSet presAssocID="{B0EEE393-BCFD-47D6-9DD9-6E91ECD9E70D}" presName="rect2" presStyleLbl="trBgShp" presStyleIdx="0" presStyleCnt="5">
        <dgm:presLayoutVars>
          <dgm:bulletEnabled val="1"/>
        </dgm:presLayoutVars>
      </dgm:prSet>
      <dgm:spPr/>
    </dgm:pt>
    <dgm:pt modelId="{0A6A4A9E-F976-4782-929D-269D2DAFF7DB}" type="pres">
      <dgm:prSet presAssocID="{972CEA5B-4CAA-44F9-8366-127B355F086E}" presName="sibTrans" presStyleCnt="0"/>
      <dgm:spPr/>
    </dgm:pt>
    <dgm:pt modelId="{54057E0E-8855-4FB6-8BAC-E7893FC7C390}" type="pres">
      <dgm:prSet presAssocID="{D1C91F6D-DC14-4E5A-BD47-0644ED4B0C28}" presName="composite" presStyleCnt="0"/>
      <dgm:spPr/>
    </dgm:pt>
    <dgm:pt modelId="{31B1A9C4-A4D5-416C-8503-ED1209DD7933}" type="pres">
      <dgm:prSet presAssocID="{D1C91F6D-DC14-4E5A-BD47-0644ED4B0C28}" presName="rect1" presStyleLbl="bgShp" presStyleIdx="1" presStyleCnt="5" custLinFactNeighborX="1115"/>
      <dgm:spPr>
        <a:blipFill rotWithShape="1">
          <a:blip xmlns:r="http://schemas.openxmlformats.org/officeDocument/2006/relationships" r:embed="rId2"/>
          <a:stretch>
            <a:fillRect/>
          </a:stretch>
        </a:blipFill>
      </dgm:spPr>
    </dgm:pt>
    <dgm:pt modelId="{F748DC35-CFF4-4A87-9A0F-A17F5B099F44}" type="pres">
      <dgm:prSet presAssocID="{D1C91F6D-DC14-4E5A-BD47-0644ED4B0C28}" presName="rect2" presStyleLbl="trBgShp" presStyleIdx="1" presStyleCnt="5">
        <dgm:presLayoutVars>
          <dgm:bulletEnabled val="1"/>
        </dgm:presLayoutVars>
      </dgm:prSet>
      <dgm:spPr/>
    </dgm:pt>
    <dgm:pt modelId="{271ED854-B09A-4CEF-86AF-4B98F4DF9A35}" type="pres">
      <dgm:prSet presAssocID="{6BE2D918-B2A5-487C-B8F1-29347EA1F593}" presName="sibTrans" presStyleCnt="0"/>
      <dgm:spPr/>
    </dgm:pt>
    <dgm:pt modelId="{2B89F64F-D962-44E7-9084-BC8E1B5BB94A}" type="pres">
      <dgm:prSet presAssocID="{2A02AD29-97CE-48E8-86E6-BE82D8D5836D}" presName="composite" presStyleCnt="0"/>
      <dgm:spPr/>
    </dgm:pt>
    <dgm:pt modelId="{AE9F4217-E406-4DAE-800C-1396EDFEA002}" type="pres">
      <dgm:prSet presAssocID="{2A02AD29-97CE-48E8-86E6-BE82D8D5836D}" presName="rect1" presStyleLbl="bgShp" presStyleIdx="2" presStyleCnt="5"/>
      <dgm:spPr>
        <a:blipFill rotWithShape="1">
          <a:blip xmlns:r="http://schemas.openxmlformats.org/officeDocument/2006/relationships" r:embed="rId3"/>
          <a:stretch>
            <a:fillRect/>
          </a:stretch>
        </a:blipFill>
      </dgm:spPr>
    </dgm:pt>
    <dgm:pt modelId="{571E3E1B-524F-4EEF-B8D3-FFDE42DF03E7}" type="pres">
      <dgm:prSet presAssocID="{2A02AD29-97CE-48E8-86E6-BE82D8D5836D}" presName="rect2" presStyleLbl="trBgShp" presStyleIdx="2" presStyleCnt="5">
        <dgm:presLayoutVars>
          <dgm:bulletEnabled val="1"/>
        </dgm:presLayoutVars>
      </dgm:prSet>
      <dgm:spPr/>
    </dgm:pt>
    <dgm:pt modelId="{02045AE1-FAE8-4866-BCE7-E973C7671ADE}" type="pres">
      <dgm:prSet presAssocID="{243B598E-E3B3-47C7-BDF8-DE218381832B}" presName="sibTrans" presStyleCnt="0"/>
      <dgm:spPr/>
    </dgm:pt>
    <dgm:pt modelId="{31884101-43F5-4B2E-AA9A-51DEB9EBB91A}" type="pres">
      <dgm:prSet presAssocID="{64948C09-BBC5-4CE8-9CDF-33ACF51B610F}" presName="composite" presStyleCnt="0"/>
      <dgm:spPr/>
    </dgm:pt>
    <dgm:pt modelId="{D14AD010-8B56-4EE8-8B3A-1C70D7CAFB25}" type="pres">
      <dgm:prSet presAssocID="{64948C09-BBC5-4CE8-9CDF-33ACF51B610F}" presName="rect1" presStyleLbl="bgShp" presStyleIdx="3" presStyleCnt="5"/>
      <dgm:spPr>
        <a:blipFill rotWithShape="1">
          <a:blip xmlns:r="http://schemas.openxmlformats.org/officeDocument/2006/relationships" r:embed="rId4"/>
          <a:stretch>
            <a:fillRect/>
          </a:stretch>
        </a:blipFill>
      </dgm:spPr>
    </dgm:pt>
    <dgm:pt modelId="{26D69931-6D51-40FA-913F-EC951352B5BF}" type="pres">
      <dgm:prSet presAssocID="{64948C09-BBC5-4CE8-9CDF-33ACF51B610F}" presName="rect2" presStyleLbl="trBgShp" presStyleIdx="3" presStyleCnt="5">
        <dgm:presLayoutVars>
          <dgm:bulletEnabled val="1"/>
        </dgm:presLayoutVars>
      </dgm:prSet>
      <dgm:spPr/>
    </dgm:pt>
    <dgm:pt modelId="{54BF77AD-6E4B-4336-9B3E-5E0965566547}" type="pres">
      <dgm:prSet presAssocID="{9E0555BF-53CE-4F53-A0F9-40BD862630F3}" presName="sibTrans" presStyleCnt="0"/>
      <dgm:spPr/>
    </dgm:pt>
    <dgm:pt modelId="{2B0BC738-C9EE-4E16-A4F3-837187E003EA}" type="pres">
      <dgm:prSet presAssocID="{928A815D-8D83-4571-9210-42E0F5B08966}" presName="composite" presStyleCnt="0"/>
      <dgm:spPr/>
    </dgm:pt>
    <dgm:pt modelId="{7F2B6864-92BB-4841-BA13-2149D243ADA9}" type="pres">
      <dgm:prSet presAssocID="{928A815D-8D83-4571-9210-42E0F5B08966}" presName="rect1" presStyleLbl="bgShp" presStyleIdx="4" presStyleCnt="5" custLinFactNeighborX="-1115"/>
      <dgm:spPr>
        <a:blipFill rotWithShape="1">
          <a:blip xmlns:r="http://schemas.openxmlformats.org/officeDocument/2006/relationships" r:embed="rId5"/>
          <a:stretch>
            <a:fillRect/>
          </a:stretch>
        </a:blipFill>
      </dgm:spPr>
    </dgm:pt>
    <dgm:pt modelId="{EEA3CEBE-39D0-42FA-A88B-B8554E6A8D6A}" type="pres">
      <dgm:prSet presAssocID="{928A815D-8D83-4571-9210-42E0F5B08966}" presName="rect2" presStyleLbl="trBgShp" presStyleIdx="4" presStyleCnt="5">
        <dgm:presLayoutVars>
          <dgm:bulletEnabled val="1"/>
        </dgm:presLayoutVars>
      </dgm:prSet>
      <dgm:spPr/>
    </dgm:pt>
  </dgm:ptLst>
  <dgm:cxnLst>
    <dgm:cxn modelId="{95F4AD9E-D4E3-429C-8A5B-2A30EEFC609F}" type="presOf" srcId="{D1C91F6D-DC14-4E5A-BD47-0644ED4B0C28}" destId="{F748DC35-CFF4-4A87-9A0F-A17F5B099F44}" srcOrd="0" destOrd="0" presId="urn:microsoft.com/office/officeart/2008/layout/BendingPictureSemiTransparentText"/>
    <dgm:cxn modelId="{BBA98448-C72C-4CD1-9A86-0382C24A1E5E}" srcId="{0F29095A-BB53-479D-BC58-73CCAE3975CC}" destId="{64948C09-BBC5-4CE8-9CDF-33ACF51B610F}" srcOrd="3" destOrd="0" parTransId="{0A3ACBC3-AEC1-4EB7-B6C3-28457CA05944}" sibTransId="{9E0555BF-53CE-4F53-A0F9-40BD862630F3}"/>
    <dgm:cxn modelId="{8F19ABD3-176A-4D8F-8B42-B67ED17224E2}" srcId="{0F29095A-BB53-479D-BC58-73CCAE3975CC}" destId="{B0EEE393-BCFD-47D6-9DD9-6E91ECD9E70D}" srcOrd="0" destOrd="0" parTransId="{1B570D09-3B18-4FE2-B74C-4539BA2AC344}" sibTransId="{972CEA5B-4CAA-44F9-8366-127B355F086E}"/>
    <dgm:cxn modelId="{B2B3D46B-789A-4C50-9617-824AB22525C6}" type="presOf" srcId="{2A02AD29-97CE-48E8-86E6-BE82D8D5836D}" destId="{571E3E1B-524F-4EEF-B8D3-FFDE42DF03E7}" srcOrd="0" destOrd="0" presId="urn:microsoft.com/office/officeart/2008/layout/BendingPictureSemiTransparentText"/>
    <dgm:cxn modelId="{83F776C5-22B3-4A38-8537-4BE9DED05B9E}" type="presOf" srcId="{928A815D-8D83-4571-9210-42E0F5B08966}" destId="{EEA3CEBE-39D0-42FA-A88B-B8554E6A8D6A}" srcOrd="0" destOrd="0" presId="urn:microsoft.com/office/officeart/2008/layout/BendingPictureSemiTransparentText"/>
    <dgm:cxn modelId="{9042D7FF-1E91-4B44-8208-EA2B87BB0AA0}" type="presOf" srcId="{B0EEE393-BCFD-47D6-9DD9-6E91ECD9E70D}" destId="{FA849E74-0479-44F4-ABF5-598427148D98}" srcOrd="0" destOrd="0" presId="urn:microsoft.com/office/officeart/2008/layout/BendingPictureSemiTransparentText"/>
    <dgm:cxn modelId="{58C76F8E-600F-45CE-9768-CF7BD7C0C9FF}" srcId="{0F29095A-BB53-479D-BC58-73CCAE3975CC}" destId="{2A02AD29-97CE-48E8-86E6-BE82D8D5836D}" srcOrd="2" destOrd="0" parTransId="{4DB0725D-B7E7-4A8F-98EA-16CD3EDEFD81}" sibTransId="{243B598E-E3B3-47C7-BDF8-DE218381832B}"/>
    <dgm:cxn modelId="{7BEFE073-B82C-48B9-B014-40FA8DE743E3}" type="presOf" srcId="{0F29095A-BB53-479D-BC58-73CCAE3975CC}" destId="{335B3EC0-9E7E-4D11-BCD3-9BB77C0CE0E4}" srcOrd="0" destOrd="0" presId="urn:microsoft.com/office/officeart/2008/layout/BendingPictureSemiTransparentText"/>
    <dgm:cxn modelId="{A78E5D7E-1A5A-411F-9131-1BF756C8F668}" srcId="{0F29095A-BB53-479D-BC58-73CCAE3975CC}" destId="{D1C91F6D-DC14-4E5A-BD47-0644ED4B0C28}" srcOrd="1" destOrd="0" parTransId="{0EE0A457-BDD8-46C3-AA22-2EEB0B576311}" sibTransId="{6BE2D918-B2A5-487C-B8F1-29347EA1F593}"/>
    <dgm:cxn modelId="{02F0A236-54D8-47C1-8B63-43C0FF86D715}" type="presOf" srcId="{64948C09-BBC5-4CE8-9CDF-33ACF51B610F}" destId="{26D69931-6D51-40FA-913F-EC951352B5BF}" srcOrd="0" destOrd="0" presId="urn:microsoft.com/office/officeart/2008/layout/BendingPictureSemiTransparentText"/>
    <dgm:cxn modelId="{B147F2D2-36E4-4A4A-8E48-4C4D3F2F9EFE}" srcId="{0F29095A-BB53-479D-BC58-73CCAE3975CC}" destId="{928A815D-8D83-4571-9210-42E0F5B08966}" srcOrd="4" destOrd="0" parTransId="{4F781571-87A2-4773-AEF9-7755DF7FA055}" sibTransId="{2DC8B715-C638-41EC-80A0-456246D6A6C8}"/>
    <dgm:cxn modelId="{90872F1B-1D2A-445E-8BA6-804126DBA695}" type="presParOf" srcId="{335B3EC0-9E7E-4D11-BCD3-9BB77C0CE0E4}" destId="{19CE1381-7702-4F45-95BD-4AA080F0AC57}" srcOrd="0" destOrd="0" presId="urn:microsoft.com/office/officeart/2008/layout/BendingPictureSemiTransparentText"/>
    <dgm:cxn modelId="{016DA78C-B654-4E6A-B4DB-CF36E4D71E57}" type="presParOf" srcId="{19CE1381-7702-4F45-95BD-4AA080F0AC57}" destId="{047CA748-331B-4700-A740-DBC62F47A124}" srcOrd="0" destOrd="0" presId="urn:microsoft.com/office/officeart/2008/layout/BendingPictureSemiTransparentText"/>
    <dgm:cxn modelId="{30FFFFCA-B694-4805-A889-81119C012FA9}" type="presParOf" srcId="{19CE1381-7702-4F45-95BD-4AA080F0AC57}" destId="{FA849E74-0479-44F4-ABF5-598427148D98}" srcOrd="1" destOrd="0" presId="urn:microsoft.com/office/officeart/2008/layout/BendingPictureSemiTransparentText"/>
    <dgm:cxn modelId="{752F561C-E123-4C4B-9055-39E5CBA93C20}" type="presParOf" srcId="{335B3EC0-9E7E-4D11-BCD3-9BB77C0CE0E4}" destId="{0A6A4A9E-F976-4782-929D-269D2DAFF7DB}" srcOrd="1" destOrd="0" presId="urn:microsoft.com/office/officeart/2008/layout/BendingPictureSemiTransparentText"/>
    <dgm:cxn modelId="{FB7D62EA-2FA2-430D-93B2-DB0C3882B451}" type="presParOf" srcId="{335B3EC0-9E7E-4D11-BCD3-9BB77C0CE0E4}" destId="{54057E0E-8855-4FB6-8BAC-E7893FC7C390}" srcOrd="2" destOrd="0" presId="urn:microsoft.com/office/officeart/2008/layout/BendingPictureSemiTransparentText"/>
    <dgm:cxn modelId="{0251514F-5F0A-4766-B195-38943B9DB3EA}" type="presParOf" srcId="{54057E0E-8855-4FB6-8BAC-E7893FC7C390}" destId="{31B1A9C4-A4D5-416C-8503-ED1209DD7933}" srcOrd="0" destOrd="0" presId="urn:microsoft.com/office/officeart/2008/layout/BendingPictureSemiTransparentText"/>
    <dgm:cxn modelId="{6C201C79-D68E-4734-9640-F5776DCEF73B}" type="presParOf" srcId="{54057E0E-8855-4FB6-8BAC-E7893FC7C390}" destId="{F748DC35-CFF4-4A87-9A0F-A17F5B099F44}" srcOrd="1" destOrd="0" presId="urn:microsoft.com/office/officeart/2008/layout/BendingPictureSemiTransparentText"/>
    <dgm:cxn modelId="{302387DA-7EC6-49E5-8774-AC8DA2953B08}" type="presParOf" srcId="{335B3EC0-9E7E-4D11-BCD3-9BB77C0CE0E4}" destId="{271ED854-B09A-4CEF-86AF-4B98F4DF9A35}" srcOrd="3" destOrd="0" presId="urn:microsoft.com/office/officeart/2008/layout/BendingPictureSemiTransparentText"/>
    <dgm:cxn modelId="{243DF5D3-951D-4E26-A081-FFFE46FD8BD7}" type="presParOf" srcId="{335B3EC0-9E7E-4D11-BCD3-9BB77C0CE0E4}" destId="{2B89F64F-D962-44E7-9084-BC8E1B5BB94A}" srcOrd="4" destOrd="0" presId="urn:microsoft.com/office/officeart/2008/layout/BendingPictureSemiTransparentText"/>
    <dgm:cxn modelId="{EFB138DF-6B67-4411-8EEC-0DAF3323D456}" type="presParOf" srcId="{2B89F64F-D962-44E7-9084-BC8E1B5BB94A}" destId="{AE9F4217-E406-4DAE-800C-1396EDFEA002}" srcOrd="0" destOrd="0" presId="urn:microsoft.com/office/officeart/2008/layout/BendingPictureSemiTransparentText"/>
    <dgm:cxn modelId="{4D9AFC1B-EEF7-460E-B308-65B09BCA7E85}" type="presParOf" srcId="{2B89F64F-D962-44E7-9084-BC8E1B5BB94A}" destId="{571E3E1B-524F-4EEF-B8D3-FFDE42DF03E7}" srcOrd="1" destOrd="0" presId="urn:microsoft.com/office/officeart/2008/layout/BendingPictureSemiTransparentText"/>
    <dgm:cxn modelId="{638A875D-4231-421D-8CF6-9657BD836688}" type="presParOf" srcId="{335B3EC0-9E7E-4D11-BCD3-9BB77C0CE0E4}" destId="{02045AE1-FAE8-4866-BCE7-E973C7671ADE}" srcOrd="5" destOrd="0" presId="urn:microsoft.com/office/officeart/2008/layout/BendingPictureSemiTransparentText"/>
    <dgm:cxn modelId="{EF1049C4-F333-442B-839C-6B7E1C2A3B73}" type="presParOf" srcId="{335B3EC0-9E7E-4D11-BCD3-9BB77C0CE0E4}" destId="{31884101-43F5-4B2E-AA9A-51DEB9EBB91A}" srcOrd="6" destOrd="0" presId="urn:microsoft.com/office/officeart/2008/layout/BendingPictureSemiTransparentText"/>
    <dgm:cxn modelId="{F33C9C7A-61D4-4388-AE26-B1ADA304D83C}" type="presParOf" srcId="{31884101-43F5-4B2E-AA9A-51DEB9EBB91A}" destId="{D14AD010-8B56-4EE8-8B3A-1C70D7CAFB25}" srcOrd="0" destOrd="0" presId="urn:microsoft.com/office/officeart/2008/layout/BendingPictureSemiTransparentText"/>
    <dgm:cxn modelId="{4C01AF01-8ED8-4E1E-AEF6-A68451D686BC}" type="presParOf" srcId="{31884101-43F5-4B2E-AA9A-51DEB9EBB91A}" destId="{26D69931-6D51-40FA-913F-EC951352B5BF}" srcOrd="1" destOrd="0" presId="urn:microsoft.com/office/officeart/2008/layout/BendingPictureSemiTransparentText"/>
    <dgm:cxn modelId="{3988BA1A-640F-4A6E-96AE-EF4E60F3E0A4}" type="presParOf" srcId="{335B3EC0-9E7E-4D11-BCD3-9BB77C0CE0E4}" destId="{54BF77AD-6E4B-4336-9B3E-5E0965566547}" srcOrd="7" destOrd="0" presId="urn:microsoft.com/office/officeart/2008/layout/BendingPictureSemiTransparentText"/>
    <dgm:cxn modelId="{B55C2A7F-C0F6-4E78-BD9D-980DFF1BE4E2}" type="presParOf" srcId="{335B3EC0-9E7E-4D11-BCD3-9BB77C0CE0E4}" destId="{2B0BC738-C9EE-4E16-A4F3-837187E003EA}" srcOrd="8" destOrd="0" presId="urn:microsoft.com/office/officeart/2008/layout/BendingPictureSemiTransparentText"/>
    <dgm:cxn modelId="{72B79E4D-2E4C-4953-A0EA-B3DD851C3CEA}" type="presParOf" srcId="{2B0BC738-C9EE-4E16-A4F3-837187E003EA}" destId="{7F2B6864-92BB-4841-BA13-2149D243ADA9}" srcOrd="0" destOrd="0" presId="urn:microsoft.com/office/officeart/2008/layout/BendingPictureSemiTransparentText"/>
    <dgm:cxn modelId="{7B049D36-65C6-443C-96F9-136AA70BB7FD}" type="presParOf" srcId="{2B0BC738-C9EE-4E16-A4F3-837187E003EA}" destId="{EEA3CEBE-39D0-42FA-A88B-B8554E6A8D6A}"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66C817-9BD3-4039-9582-15A85EC2FBD4}" type="doc">
      <dgm:prSet loTypeId="urn:microsoft.com/office/officeart/2008/layout/BendingPictureCaption" loCatId="picture" qsTypeId="urn:microsoft.com/office/officeart/2005/8/quickstyle/simple1" qsCatId="simple" csTypeId="urn:microsoft.com/office/officeart/2005/8/colors/accent3_3" csCatId="accent3" phldr="1"/>
      <dgm:spPr/>
      <dgm:t>
        <a:bodyPr/>
        <a:lstStyle/>
        <a:p>
          <a:endParaRPr lang="en-US"/>
        </a:p>
      </dgm:t>
    </dgm:pt>
    <dgm:pt modelId="{90C1CFE9-B1A6-4B2B-8238-CFCC25176E00}">
      <dgm:prSet phldrT="[Text]"/>
      <dgm:spPr>
        <a:xfrm>
          <a:off x="661353" y="18398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NPA, TBS, BASEL, 4R, </a:t>
          </a:r>
          <a:r>
            <a:rPr lang="en-US" dirty="0" err="1">
              <a:solidFill>
                <a:sysClr val="window" lastClr="FFFFFF"/>
              </a:solidFill>
              <a:latin typeface="Franklin Gothic Medium Cond" panose="020B0606030402020204" pitchFamily="34" charset="0"/>
              <a:ea typeface="+mn-ea"/>
              <a:cs typeface="+mn-cs"/>
            </a:rPr>
            <a:t>Indradhanush</a:t>
          </a:r>
          <a:r>
            <a:rPr lang="en-US" dirty="0">
              <a:solidFill>
                <a:sysClr val="window" lastClr="FFFFFF"/>
              </a:solidFill>
              <a:latin typeface="Franklin Gothic Medium Cond" panose="020B0606030402020204" pitchFamily="34" charset="0"/>
              <a:ea typeface="+mn-ea"/>
              <a:cs typeface="+mn-cs"/>
            </a:rPr>
            <a:t>, BBB</a:t>
          </a:r>
        </a:p>
      </dgm:t>
    </dgm:pt>
    <dgm:pt modelId="{37FEB5EF-77C6-4394-B4E7-A60ED486D033}" type="parTrans" cxnId="{0565A6FA-A799-425A-9FA6-5F16564DDAE0}">
      <dgm:prSet/>
      <dgm:spPr/>
      <dgm:t>
        <a:bodyPr/>
        <a:lstStyle/>
        <a:p>
          <a:endParaRPr lang="en-US"/>
        </a:p>
      </dgm:t>
    </dgm:pt>
    <dgm:pt modelId="{DADDB62F-7D86-4DF7-9A71-F4730E23BB35}" type="sibTrans" cxnId="{0565A6FA-A799-425A-9FA6-5F16564DDAE0}">
      <dgm:prSet/>
      <dgm:spPr/>
      <dgm:t>
        <a:bodyPr/>
        <a:lstStyle/>
        <a:p>
          <a:endParaRPr lang="en-US"/>
        </a:p>
      </dgm:t>
    </dgm:pt>
    <dgm:pt modelId="{66519306-D1BD-4590-AD1A-5613145D4EFC}">
      <dgm:prSet phldrT="[Text]">
        <dgm:style>
          <a:lnRef idx="0">
            <a:schemeClr val="accent3"/>
          </a:lnRef>
          <a:fillRef idx="3">
            <a:schemeClr val="accent3"/>
          </a:fillRef>
          <a:effectRef idx="3">
            <a:schemeClr val="accent3"/>
          </a:effectRef>
          <a:fontRef idx="minor">
            <a:schemeClr val="lt1"/>
          </a:fontRef>
        </dgm:style>
      </dgm:prSet>
      <dgm:spPr>
        <a:xfrm>
          <a:off x="4219641" y="1839864"/>
          <a:ext cx="2620193" cy="629676"/>
        </a:xfrm>
        <a:prstGeom prst="rect">
          <a:avLst/>
        </a:prstGeom>
        <a:ln/>
      </dgm:spPr>
      <dgm:t>
        <a:bodyPr/>
        <a:lstStyle/>
        <a:p>
          <a:pPr>
            <a:buNone/>
          </a:pPr>
          <a:r>
            <a:rPr lang="en-US" dirty="0">
              <a:solidFill>
                <a:sysClr val="window" lastClr="FFFFFF"/>
              </a:solidFill>
              <a:latin typeface="Franklin Gothic Medium Cond" panose="020B0606030402020204" pitchFamily="34" charset="0"/>
              <a:ea typeface="+mn-ea"/>
              <a:cs typeface="+mn-cs"/>
            </a:rPr>
            <a:t>MP Incomplete Transmission, MCLR etc.</a:t>
          </a:r>
        </a:p>
      </dgm:t>
    </dgm:pt>
    <dgm:pt modelId="{8FC052A0-E086-44D7-80BE-6C58C38CBEFC}" type="parTrans" cxnId="{EAF271A7-60E9-45D4-9DDE-FA668EA95F7C}">
      <dgm:prSet/>
      <dgm:spPr/>
      <dgm:t>
        <a:bodyPr/>
        <a:lstStyle/>
        <a:p>
          <a:endParaRPr lang="en-US"/>
        </a:p>
      </dgm:t>
    </dgm:pt>
    <dgm:pt modelId="{315A45E3-5A30-41E3-83AE-D7A159873F06}" type="sibTrans" cxnId="{EAF271A7-60E9-45D4-9DDE-FA668EA95F7C}">
      <dgm:prSet/>
      <dgm:spPr/>
      <dgm:t>
        <a:bodyPr/>
        <a:lstStyle/>
        <a:p>
          <a:endParaRPr lang="en-US"/>
        </a:p>
      </dgm:t>
    </dgm:pt>
    <dgm:pt modelId="{FE007DB7-5321-4419-9D78-BAFF1F8CBF53}">
      <dgm:prSet phldrT="[Text]"/>
      <dgm:spPr>
        <a:xfrm>
          <a:off x="4219641"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Differential Banks</a:t>
          </a:r>
        </a:p>
      </dgm:t>
    </dgm:pt>
    <dgm:pt modelId="{BFD6451D-C994-46AB-928D-00F91BA90244}" type="parTrans" cxnId="{412BD223-891B-496C-8C76-2212DEA96146}">
      <dgm:prSet/>
      <dgm:spPr/>
      <dgm:t>
        <a:bodyPr/>
        <a:lstStyle/>
        <a:p>
          <a:endParaRPr lang="en-US"/>
        </a:p>
      </dgm:t>
    </dgm:pt>
    <dgm:pt modelId="{203756CA-CA42-46B4-8FEE-E95ABC514417}" type="sibTrans" cxnId="{412BD223-891B-496C-8C76-2212DEA96146}">
      <dgm:prSet/>
      <dgm:spPr/>
      <dgm:t>
        <a:bodyPr/>
        <a:lstStyle/>
        <a:p>
          <a:endParaRPr lang="en-US"/>
        </a:p>
      </dgm:t>
    </dgm:pt>
    <dgm:pt modelId="{9B7B0E9A-D967-483B-80E7-782CA7A66E07}">
      <dgm:prSet phldrT="[Text]"/>
      <dgm:spPr>
        <a:xfrm>
          <a:off x="661353" y="4632664"/>
          <a:ext cx="2620193" cy="629676"/>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Franklin Gothic Medium Cond" panose="020B0606030402020204" pitchFamily="34" charset="0"/>
              <a:ea typeface="+mn-ea"/>
              <a:cs typeface="+mn-cs"/>
            </a:rPr>
            <a:t>PSL-framework, Certi.</a:t>
          </a:r>
        </a:p>
      </dgm:t>
    </dgm:pt>
    <dgm:pt modelId="{EE38AB83-EEB1-4022-96EA-BDD1842D7A44}" type="parTrans" cxnId="{500F5FB4-58AF-4CAE-91BD-4A8E8C1438F7}">
      <dgm:prSet/>
      <dgm:spPr/>
      <dgm:t>
        <a:bodyPr/>
        <a:lstStyle/>
        <a:p>
          <a:endParaRPr lang="en-US"/>
        </a:p>
      </dgm:t>
    </dgm:pt>
    <dgm:pt modelId="{0A7475BD-7931-4C59-85A1-08A77C3C0E7C}" type="sibTrans" cxnId="{500F5FB4-58AF-4CAE-91BD-4A8E8C1438F7}">
      <dgm:prSet/>
      <dgm:spPr/>
      <dgm:t>
        <a:bodyPr/>
        <a:lstStyle/>
        <a:p>
          <a:endParaRPr lang="en-US"/>
        </a:p>
      </dgm:t>
    </dgm:pt>
    <dgm:pt modelId="{66A470D0-EFA6-4787-980B-B81CF1BE2F28}" type="pres">
      <dgm:prSet presAssocID="{5266C817-9BD3-4039-9582-15A85EC2FBD4}" presName="diagram" presStyleCnt="0">
        <dgm:presLayoutVars>
          <dgm:dir/>
        </dgm:presLayoutVars>
      </dgm:prSet>
      <dgm:spPr/>
    </dgm:pt>
    <dgm:pt modelId="{2A486BCD-7337-4716-9ED4-6CBE118B7428}" type="pres">
      <dgm:prSet presAssocID="{90C1CFE9-B1A6-4B2B-8238-CFCC25176E00}" presName="composite" presStyleCnt="0"/>
      <dgm:spPr/>
    </dgm:pt>
    <dgm:pt modelId="{D396151B-ED65-44DE-9EAD-F452D2AA6011}" type="pres">
      <dgm:prSet presAssocID="{90C1CFE9-B1A6-4B2B-8238-CFCC25176E00}" presName="Image" presStyleLbl="bgShp" presStyleIdx="0" presStyleCnt="4" custScaleX="104848"/>
      <dgm:spPr>
        <a:xfrm>
          <a:off x="46739" y="222"/>
          <a:ext cx="3040718" cy="2247079"/>
        </a:xfrm>
        <a:prstGeom prst="rect">
          <a:avLst/>
        </a:prstGeom>
        <a:blipFill rotWithShape="1">
          <a:blip xmlns:r="http://schemas.openxmlformats.org/officeDocument/2006/relationships" r:embed="rId1"/>
          <a:stretch>
            <a:fillRect/>
          </a:stretch>
        </a:blipFill>
        <a:ln>
          <a:noFill/>
        </a:ln>
        <a:effectLst/>
      </dgm:spPr>
    </dgm:pt>
    <dgm:pt modelId="{72A226ED-55D1-4139-B930-DE63EE4A0EF4}" type="pres">
      <dgm:prSet presAssocID="{90C1CFE9-B1A6-4B2B-8238-CFCC25176E00}" presName="Parent" presStyleLbl="node0" presStyleIdx="0" presStyleCnt="4">
        <dgm:presLayoutVars>
          <dgm:bulletEnabled val="1"/>
        </dgm:presLayoutVars>
      </dgm:prSet>
      <dgm:spPr/>
    </dgm:pt>
    <dgm:pt modelId="{D2867C7A-8448-41B7-9C6A-033B06553C60}" type="pres">
      <dgm:prSet presAssocID="{DADDB62F-7D86-4DF7-9A71-F4730E23BB35}" presName="sibTrans" presStyleCnt="0"/>
      <dgm:spPr/>
    </dgm:pt>
    <dgm:pt modelId="{CF3A9BB4-CF44-4A5A-BC8C-41B4A938CD10}" type="pres">
      <dgm:prSet presAssocID="{66519306-D1BD-4590-AD1A-5613145D4EFC}" presName="composite" presStyleCnt="0"/>
      <dgm:spPr/>
    </dgm:pt>
    <dgm:pt modelId="{42C58EE7-7261-4ED0-A066-EE0548EF6FC0}" type="pres">
      <dgm:prSet presAssocID="{66519306-D1BD-4590-AD1A-5613145D4EFC}" presName="Image" presStyleLbl="bgShp" presStyleIdx="1" presStyleCnt="4" custScaleX="69028" custLinFactNeighborY="1246"/>
      <dgm:spPr>
        <a:xfrm>
          <a:off x="3605027" y="222"/>
          <a:ext cx="3040718" cy="2247079"/>
        </a:xfrm>
        <a:prstGeom prst="rect">
          <a:avLst/>
        </a:prstGeom>
        <a:blipFill rotWithShape="1">
          <a:blip xmlns:r="http://schemas.openxmlformats.org/officeDocument/2006/relationships" r:embed="rId2"/>
          <a:stretch>
            <a:fillRect/>
          </a:stretch>
        </a:blipFill>
        <a:ln>
          <a:noFill/>
        </a:ln>
        <a:effectLst/>
      </dgm:spPr>
    </dgm:pt>
    <dgm:pt modelId="{24F6DF74-99C3-4EBC-A624-6581D7D8848D}" type="pres">
      <dgm:prSet presAssocID="{66519306-D1BD-4590-AD1A-5613145D4EFC}" presName="Parent" presStyleLbl="node0" presStyleIdx="1" presStyleCnt="4" custLinFactNeighborY="4401">
        <dgm:presLayoutVars>
          <dgm:bulletEnabled val="1"/>
        </dgm:presLayoutVars>
      </dgm:prSet>
      <dgm:spPr/>
    </dgm:pt>
    <dgm:pt modelId="{7C483EE2-CA0D-492C-9194-159B873A862E}" type="pres">
      <dgm:prSet presAssocID="{315A45E3-5A30-41E3-83AE-D7A159873F06}" presName="sibTrans" presStyleCnt="0"/>
      <dgm:spPr/>
    </dgm:pt>
    <dgm:pt modelId="{FD0970BF-3752-4CF8-B71F-2E1782ED5885}" type="pres">
      <dgm:prSet presAssocID="{9B7B0E9A-D967-483B-80E7-782CA7A66E07}" presName="composite" presStyleCnt="0"/>
      <dgm:spPr/>
    </dgm:pt>
    <dgm:pt modelId="{22BC101B-6425-46CE-B64A-301FFB1A0F30}" type="pres">
      <dgm:prSet presAssocID="{9B7B0E9A-D967-483B-80E7-782CA7A66E07}" presName="Image" presStyleLbl="bgShp" presStyleIdx="2" presStyleCnt="4"/>
      <dgm:spPr>
        <a:xfrm>
          <a:off x="46739" y="2793021"/>
          <a:ext cx="3040718" cy="2247079"/>
        </a:xfrm>
        <a:prstGeom prst="rect">
          <a:avLst/>
        </a:prstGeom>
        <a:blipFill rotWithShape="1">
          <a:blip xmlns:r="http://schemas.openxmlformats.org/officeDocument/2006/relationships" r:embed="rId3"/>
          <a:stretch>
            <a:fillRect/>
          </a:stretch>
        </a:blipFill>
        <a:ln>
          <a:noFill/>
        </a:ln>
        <a:effectLst/>
      </dgm:spPr>
    </dgm:pt>
    <dgm:pt modelId="{C8665312-2505-4653-ABB2-2C7FF307C86B}" type="pres">
      <dgm:prSet presAssocID="{9B7B0E9A-D967-483B-80E7-782CA7A66E07}" presName="Parent" presStyleLbl="node0" presStyleIdx="2" presStyleCnt="4">
        <dgm:presLayoutVars>
          <dgm:bulletEnabled val="1"/>
        </dgm:presLayoutVars>
      </dgm:prSet>
      <dgm:spPr/>
    </dgm:pt>
    <dgm:pt modelId="{32D4CB79-FA4D-4565-B615-782040EFA7E8}" type="pres">
      <dgm:prSet presAssocID="{0A7475BD-7931-4C59-85A1-08A77C3C0E7C}" presName="sibTrans" presStyleCnt="0"/>
      <dgm:spPr/>
    </dgm:pt>
    <dgm:pt modelId="{B0D9ED35-27F1-406F-B08C-B0254A33736F}" type="pres">
      <dgm:prSet presAssocID="{FE007DB7-5321-4419-9D78-BAFF1F8CBF53}" presName="composite" presStyleCnt="0"/>
      <dgm:spPr/>
    </dgm:pt>
    <dgm:pt modelId="{191D812A-EBF2-4C00-9136-0D2112F74FAD}" type="pres">
      <dgm:prSet presAssocID="{FE007DB7-5321-4419-9D78-BAFF1F8CBF53}" presName="Image" presStyleLbl="bgShp" presStyleIdx="3" presStyleCnt="4"/>
      <dgm:spPr>
        <a:xfrm>
          <a:off x="3605027" y="2793021"/>
          <a:ext cx="3040718" cy="2247079"/>
        </a:xfrm>
        <a:prstGeom prst="rect">
          <a:avLst/>
        </a:prstGeom>
        <a:blipFill rotWithShape="1">
          <a:blip xmlns:r="http://schemas.openxmlformats.org/officeDocument/2006/relationships" r:embed="rId4"/>
          <a:stretch>
            <a:fillRect/>
          </a:stretch>
        </a:blipFill>
        <a:ln>
          <a:noFill/>
        </a:ln>
        <a:effectLst/>
      </dgm:spPr>
    </dgm:pt>
    <dgm:pt modelId="{228C2949-50E8-446F-86BF-4F311B55FBD6}" type="pres">
      <dgm:prSet presAssocID="{FE007DB7-5321-4419-9D78-BAFF1F8CBF53}" presName="Parent" presStyleLbl="node0" presStyleIdx="3" presStyleCnt="4">
        <dgm:presLayoutVars>
          <dgm:bulletEnabled val="1"/>
        </dgm:presLayoutVars>
      </dgm:prSet>
      <dgm:spPr/>
    </dgm:pt>
  </dgm:ptLst>
  <dgm:cxnLst>
    <dgm:cxn modelId="{0957EF1E-3050-4953-8E26-325EF1CCB01A}" type="presOf" srcId="{9B7B0E9A-D967-483B-80E7-782CA7A66E07}" destId="{C8665312-2505-4653-ABB2-2C7FF307C86B}" srcOrd="0" destOrd="0" presId="urn:microsoft.com/office/officeart/2008/layout/BendingPictureCaption"/>
    <dgm:cxn modelId="{21F811B1-51D9-443B-BA84-228C1A5DC962}" type="presOf" srcId="{5266C817-9BD3-4039-9582-15A85EC2FBD4}" destId="{66A470D0-EFA6-4787-980B-B81CF1BE2F28}" srcOrd="0" destOrd="0" presId="urn:microsoft.com/office/officeart/2008/layout/BendingPictureCaption"/>
    <dgm:cxn modelId="{500F5FB4-58AF-4CAE-91BD-4A8E8C1438F7}" srcId="{5266C817-9BD3-4039-9582-15A85EC2FBD4}" destId="{9B7B0E9A-D967-483B-80E7-782CA7A66E07}" srcOrd="2" destOrd="0" parTransId="{EE38AB83-EEB1-4022-96EA-BDD1842D7A44}" sibTransId="{0A7475BD-7931-4C59-85A1-08A77C3C0E7C}"/>
    <dgm:cxn modelId="{A07B8800-F77C-488C-A7DB-FB97C52C4328}" type="presOf" srcId="{66519306-D1BD-4590-AD1A-5613145D4EFC}" destId="{24F6DF74-99C3-4EBC-A624-6581D7D8848D}" srcOrd="0" destOrd="0" presId="urn:microsoft.com/office/officeart/2008/layout/BendingPictureCaption"/>
    <dgm:cxn modelId="{0565A6FA-A799-425A-9FA6-5F16564DDAE0}" srcId="{5266C817-9BD3-4039-9582-15A85EC2FBD4}" destId="{90C1CFE9-B1A6-4B2B-8238-CFCC25176E00}" srcOrd="0" destOrd="0" parTransId="{37FEB5EF-77C6-4394-B4E7-A60ED486D033}" sibTransId="{DADDB62F-7D86-4DF7-9A71-F4730E23BB35}"/>
    <dgm:cxn modelId="{EAF271A7-60E9-45D4-9DDE-FA668EA95F7C}" srcId="{5266C817-9BD3-4039-9582-15A85EC2FBD4}" destId="{66519306-D1BD-4590-AD1A-5613145D4EFC}" srcOrd="1" destOrd="0" parTransId="{8FC052A0-E086-44D7-80BE-6C58C38CBEFC}" sibTransId="{315A45E3-5A30-41E3-83AE-D7A159873F06}"/>
    <dgm:cxn modelId="{84538572-B300-401F-90D1-437CD8DBF3D1}" type="presOf" srcId="{90C1CFE9-B1A6-4B2B-8238-CFCC25176E00}" destId="{72A226ED-55D1-4139-B930-DE63EE4A0EF4}" srcOrd="0" destOrd="0" presId="urn:microsoft.com/office/officeart/2008/layout/BendingPictureCaption"/>
    <dgm:cxn modelId="{65BB8D47-CEB1-4BD0-BC0A-5255EC78A030}" type="presOf" srcId="{FE007DB7-5321-4419-9D78-BAFF1F8CBF53}" destId="{228C2949-50E8-446F-86BF-4F311B55FBD6}" srcOrd="0" destOrd="0" presId="urn:microsoft.com/office/officeart/2008/layout/BendingPictureCaption"/>
    <dgm:cxn modelId="{412BD223-891B-496C-8C76-2212DEA96146}" srcId="{5266C817-9BD3-4039-9582-15A85EC2FBD4}" destId="{FE007DB7-5321-4419-9D78-BAFF1F8CBF53}" srcOrd="3" destOrd="0" parTransId="{BFD6451D-C994-46AB-928D-00F91BA90244}" sibTransId="{203756CA-CA42-46B4-8FEE-E95ABC514417}"/>
    <dgm:cxn modelId="{B2AB2024-D758-4DF5-A3DE-51137402989E}" type="presParOf" srcId="{66A470D0-EFA6-4787-980B-B81CF1BE2F28}" destId="{2A486BCD-7337-4716-9ED4-6CBE118B7428}" srcOrd="0" destOrd="0" presId="urn:microsoft.com/office/officeart/2008/layout/BendingPictureCaption"/>
    <dgm:cxn modelId="{5524F9C7-DA51-459F-88B2-E383F2FE1A1E}" type="presParOf" srcId="{2A486BCD-7337-4716-9ED4-6CBE118B7428}" destId="{D396151B-ED65-44DE-9EAD-F452D2AA6011}" srcOrd="0" destOrd="0" presId="urn:microsoft.com/office/officeart/2008/layout/BendingPictureCaption"/>
    <dgm:cxn modelId="{AE937E18-0A42-40E5-AFFC-1A43A5BD15AF}" type="presParOf" srcId="{2A486BCD-7337-4716-9ED4-6CBE118B7428}" destId="{72A226ED-55D1-4139-B930-DE63EE4A0EF4}" srcOrd="1" destOrd="0" presId="urn:microsoft.com/office/officeart/2008/layout/BendingPictureCaption"/>
    <dgm:cxn modelId="{C56CA706-824F-4C9E-86DB-B37A79332DB0}" type="presParOf" srcId="{66A470D0-EFA6-4787-980B-B81CF1BE2F28}" destId="{D2867C7A-8448-41B7-9C6A-033B06553C60}" srcOrd="1" destOrd="0" presId="urn:microsoft.com/office/officeart/2008/layout/BendingPictureCaption"/>
    <dgm:cxn modelId="{3362256F-D18F-4DE2-AE67-82CD482FA6B6}" type="presParOf" srcId="{66A470D0-EFA6-4787-980B-B81CF1BE2F28}" destId="{CF3A9BB4-CF44-4A5A-BC8C-41B4A938CD10}" srcOrd="2" destOrd="0" presId="urn:microsoft.com/office/officeart/2008/layout/BendingPictureCaption"/>
    <dgm:cxn modelId="{E120D31D-EE64-4F73-B32B-355BDE09C261}" type="presParOf" srcId="{CF3A9BB4-CF44-4A5A-BC8C-41B4A938CD10}" destId="{42C58EE7-7261-4ED0-A066-EE0548EF6FC0}" srcOrd="0" destOrd="0" presId="urn:microsoft.com/office/officeart/2008/layout/BendingPictureCaption"/>
    <dgm:cxn modelId="{D5502239-0D82-4E44-88C5-7080F8378F4F}" type="presParOf" srcId="{CF3A9BB4-CF44-4A5A-BC8C-41B4A938CD10}" destId="{24F6DF74-99C3-4EBC-A624-6581D7D8848D}" srcOrd="1" destOrd="0" presId="urn:microsoft.com/office/officeart/2008/layout/BendingPictureCaption"/>
    <dgm:cxn modelId="{2919A557-720C-4355-9165-B38DEEE9FA1C}" type="presParOf" srcId="{66A470D0-EFA6-4787-980B-B81CF1BE2F28}" destId="{7C483EE2-CA0D-492C-9194-159B873A862E}" srcOrd="3" destOrd="0" presId="urn:microsoft.com/office/officeart/2008/layout/BendingPictureCaption"/>
    <dgm:cxn modelId="{28F2DB3F-BE6B-4B6A-BAFA-1EF3BA4DBA8B}" type="presParOf" srcId="{66A470D0-EFA6-4787-980B-B81CF1BE2F28}" destId="{FD0970BF-3752-4CF8-B71F-2E1782ED5885}" srcOrd="4" destOrd="0" presId="urn:microsoft.com/office/officeart/2008/layout/BendingPictureCaption"/>
    <dgm:cxn modelId="{31171621-9234-4F7A-BCBE-B0E2C8ABAA48}" type="presParOf" srcId="{FD0970BF-3752-4CF8-B71F-2E1782ED5885}" destId="{22BC101B-6425-46CE-B64A-301FFB1A0F30}" srcOrd="0" destOrd="0" presId="urn:microsoft.com/office/officeart/2008/layout/BendingPictureCaption"/>
    <dgm:cxn modelId="{9BE9EBF0-7643-410C-8028-C509F7A1781E}" type="presParOf" srcId="{FD0970BF-3752-4CF8-B71F-2E1782ED5885}" destId="{C8665312-2505-4653-ABB2-2C7FF307C86B}" srcOrd="1" destOrd="0" presId="urn:microsoft.com/office/officeart/2008/layout/BendingPictureCaption"/>
    <dgm:cxn modelId="{86BF4325-8053-4320-AB48-9B194D1CAD1B}" type="presParOf" srcId="{66A470D0-EFA6-4787-980B-B81CF1BE2F28}" destId="{32D4CB79-FA4D-4565-B615-782040EFA7E8}" srcOrd="5" destOrd="0" presId="urn:microsoft.com/office/officeart/2008/layout/BendingPictureCaption"/>
    <dgm:cxn modelId="{8F47519F-7FD5-4873-934E-DA191E235961}" type="presParOf" srcId="{66A470D0-EFA6-4787-980B-B81CF1BE2F28}" destId="{B0D9ED35-27F1-406F-B08C-B0254A33736F}" srcOrd="6" destOrd="0" presId="urn:microsoft.com/office/officeart/2008/layout/BendingPictureCaption"/>
    <dgm:cxn modelId="{C49C9289-DFA4-4CA1-8C14-932A72BEF977}" type="presParOf" srcId="{B0D9ED35-27F1-406F-B08C-B0254A33736F}" destId="{191D812A-EBF2-4C00-9136-0D2112F74FAD}" srcOrd="0" destOrd="0" presId="urn:microsoft.com/office/officeart/2008/layout/BendingPictureCaption"/>
    <dgm:cxn modelId="{4DA4F217-3A60-40F0-9AA4-5165CC078E69}" type="presParOf" srcId="{B0D9ED35-27F1-406F-B08C-B0254A33736F}" destId="{228C2949-50E8-446F-86BF-4F311B55FBD6}"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A88ED6-2ACF-4FAA-80D8-F7121CD9A8E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5579E44-35E0-4E37-ADBD-F580443F7069}">
      <dgm:prSet phldrT="[Text]"/>
      <dgm:spPr/>
      <dgm:t>
        <a:bodyPr/>
        <a:lstStyle/>
        <a:p>
          <a:r>
            <a:rPr lang="en-US" dirty="0"/>
            <a:t>RBI  (3)</a:t>
          </a:r>
        </a:p>
      </dgm:t>
    </dgm:pt>
    <dgm:pt modelId="{3FD353D9-9BC2-44E4-9430-FAB7C7E8E60B}" type="parTrans" cxnId="{F0730ACC-488C-45F8-86B7-7C9EC8F83CCE}">
      <dgm:prSet/>
      <dgm:spPr/>
      <dgm:t>
        <a:bodyPr/>
        <a:lstStyle/>
        <a:p>
          <a:endParaRPr lang="en-US"/>
        </a:p>
      </dgm:t>
    </dgm:pt>
    <dgm:pt modelId="{A280D9EA-3B37-4DE6-8743-93ECEC8D063E}" type="sibTrans" cxnId="{F0730ACC-488C-45F8-86B7-7C9EC8F83CCE}">
      <dgm:prSet/>
      <dgm:spPr/>
      <dgm:t>
        <a:bodyPr/>
        <a:lstStyle/>
        <a:p>
          <a:endParaRPr lang="en-US"/>
        </a:p>
      </dgm:t>
    </dgm:pt>
    <dgm:pt modelId="{424DA02F-7BD2-400B-A64C-B1998BA0D583}">
      <dgm:prSet phldrT="[Text]"/>
      <dgm:spPr/>
      <dgm:t>
        <a:bodyPr/>
        <a:lstStyle/>
        <a:p>
          <a:r>
            <a:rPr lang="en-US" dirty="0" err="1"/>
            <a:t>Gov</a:t>
          </a:r>
          <a:endParaRPr lang="en-US" dirty="0"/>
        </a:p>
      </dgm:t>
    </dgm:pt>
    <dgm:pt modelId="{FC8CE3BE-C696-405A-A19B-FD92CED3F9B0}" type="parTrans" cxnId="{A233A069-68F5-455D-A27C-C2817AC036AC}">
      <dgm:prSet/>
      <dgm:spPr/>
      <dgm:t>
        <a:bodyPr/>
        <a:lstStyle/>
        <a:p>
          <a:endParaRPr lang="en-US"/>
        </a:p>
      </dgm:t>
    </dgm:pt>
    <dgm:pt modelId="{E44B3704-209E-4641-B449-2E995DF52396}" type="sibTrans" cxnId="{A233A069-68F5-455D-A27C-C2817AC036AC}">
      <dgm:prSet/>
      <dgm:spPr/>
      <dgm:t>
        <a:bodyPr/>
        <a:lstStyle/>
        <a:p>
          <a:endParaRPr lang="en-US"/>
        </a:p>
      </dgm:t>
    </dgm:pt>
    <dgm:pt modelId="{61331455-3C81-43EB-9252-EE350B1B9014}">
      <dgm:prSet phldrT="[Text]"/>
      <dgm:spPr/>
      <dgm:t>
        <a:bodyPr/>
        <a:lstStyle/>
        <a:p>
          <a:r>
            <a:rPr lang="en-US" dirty="0"/>
            <a:t>Government (3)</a:t>
          </a:r>
        </a:p>
      </dgm:t>
    </dgm:pt>
    <dgm:pt modelId="{2E781F54-3D43-427A-B893-BC56905AA870}" type="parTrans" cxnId="{5B35CC63-637C-4949-B8D6-BA9C2CB18F26}">
      <dgm:prSet/>
      <dgm:spPr/>
      <dgm:t>
        <a:bodyPr/>
        <a:lstStyle/>
        <a:p>
          <a:endParaRPr lang="en-US"/>
        </a:p>
      </dgm:t>
    </dgm:pt>
    <dgm:pt modelId="{68CDDB94-230B-4EF3-9B28-B2DB5F94D697}" type="sibTrans" cxnId="{5B35CC63-637C-4949-B8D6-BA9C2CB18F26}">
      <dgm:prSet/>
      <dgm:spPr/>
      <dgm:t>
        <a:bodyPr/>
        <a:lstStyle/>
        <a:p>
          <a:endParaRPr lang="en-US"/>
        </a:p>
      </dgm:t>
    </dgm:pt>
    <dgm:pt modelId="{647B6BAB-F44A-4358-9BE3-BF75B721F27D}">
      <dgm:prSet phldrT="[Text]"/>
      <dgm:spPr/>
      <dgm:t>
        <a:bodyPr/>
        <a:lstStyle/>
        <a:p>
          <a:r>
            <a:rPr lang="en-US" dirty="0"/>
            <a:t>Experts in economics, banking, finance, monetary policy</a:t>
          </a:r>
        </a:p>
      </dgm:t>
    </dgm:pt>
    <dgm:pt modelId="{07F0072C-688C-49D4-ADF0-76B216C29879}" type="parTrans" cxnId="{5B037577-ED0E-411C-9247-E35CE4C38494}">
      <dgm:prSet/>
      <dgm:spPr/>
      <dgm:t>
        <a:bodyPr/>
        <a:lstStyle/>
        <a:p>
          <a:endParaRPr lang="en-US"/>
        </a:p>
      </dgm:t>
    </dgm:pt>
    <dgm:pt modelId="{77579E8C-8F54-47F1-AB9F-9FD44F57C5B2}" type="sibTrans" cxnId="{5B037577-ED0E-411C-9247-E35CE4C38494}">
      <dgm:prSet/>
      <dgm:spPr/>
      <dgm:t>
        <a:bodyPr/>
        <a:lstStyle/>
        <a:p>
          <a:endParaRPr lang="en-US"/>
        </a:p>
      </dgm:t>
    </dgm:pt>
    <dgm:pt modelId="{E9954ACD-793D-4D60-A6E0-F097F455CAD1}">
      <dgm:prSet phldrT="[Text]"/>
      <dgm:spPr/>
      <dgm:t>
        <a:bodyPr/>
        <a:lstStyle/>
        <a:p>
          <a:r>
            <a:rPr lang="en-US" dirty="0"/>
            <a:t>Dy.Gov</a:t>
          </a:r>
        </a:p>
      </dgm:t>
    </dgm:pt>
    <dgm:pt modelId="{581E0CAA-2672-4F9E-AB78-EA895F6A2768}" type="parTrans" cxnId="{DC4728A7-D22B-4042-A49A-ABF315AC9E36}">
      <dgm:prSet/>
      <dgm:spPr/>
      <dgm:t>
        <a:bodyPr/>
        <a:lstStyle/>
        <a:p>
          <a:endParaRPr lang="en-US"/>
        </a:p>
      </dgm:t>
    </dgm:pt>
    <dgm:pt modelId="{B477EE0F-4F44-43F9-B311-FB70A5AC683F}" type="sibTrans" cxnId="{DC4728A7-D22B-4042-A49A-ABF315AC9E36}">
      <dgm:prSet/>
      <dgm:spPr/>
      <dgm:t>
        <a:bodyPr/>
        <a:lstStyle/>
        <a:p>
          <a:endParaRPr lang="en-US"/>
        </a:p>
      </dgm:t>
    </dgm:pt>
    <dgm:pt modelId="{A400FD8D-132F-4677-9A2D-5F66CEAE7AAD}">
      <dgm:prSet phldrT="[Text]"/>
      <dgm:spPr/>
      <dgm:t>
        <a:bodyPr/>
        <a:lstStyle/>
        <a:p>
          <a:r>
            <a:rPr lang="en-US" dirty="0"/>
            <a:t>Xo Dir.</a:t>
          </a:r>
        </a:p>
      </dgm:t>
    </dgm:pt>
    <dgm:pt modelId="{763DB0E8-D273-4FAA-9BCC-A3E8231FBE4B}" type="parTrans" cxnId="{A21228EB-3FAB-4339-A2A2-4E52B5F0F37F}">
      <dgm:prSet/>
      <dgm:spPr/>
      <dgm:t>
        <a:bodyPr/>
        <a:lstStyle/>
        <a:p>
          <a:endParaRPr lang="en-US"/>
        </a:p>
      </dgm:t>
    </dgm:pt>
    <dgm:pt modelId="{254A9747-6A95-4CE7-8B2F-A6153B76B2A6}" type="sibTrans" cxnId="{A21228EB-3FAB-4339-A2A2-4E52B5F0F37F}">
      <dgm:prSet/>
      <dgm:spPr/>
      <dgm:t>
        <a:bodyPr/>
        <a:lstStyle/>
        <a:p>
          <a:endParaRPr lang="en-US"/>
        </a:p>
      </dgm:t>
    </dgm:pt>
    <dgm:pt modelId="{FB196D0E-E257-46D9-AFB1-4A0B8BEBAE9B}" type="pres">
      <dgm:prSet presAssocID="{BDA88ED6-2ACF-4FAA-80D8-F7121CD9A8E9}" presName="Name0" presStyleCnt="0">
        <dgm:presLayoutVars>
          <dgm:dir/>
          <dgm:animLvl val="lvl"/>
          <dgm:resizeHandles val="exact"/>
        </dgm:presLayoutVars>
      </dgm:prSet>
      <dgm:spPr/>
    </dgm:pt>
    <dgm:pt modelId="{F9BE9CD1-56D3-4D49-9211-500741AA7D4B}" type="pres">
      <dgm:prSet presAssocID="{85579E44-35E0-4E37-ADBD-F580443F7069}" presName="composite" presStyleCnt="0"/>
      <dgm:spPr/>
    </dgm:pt>
    <dgm:pt modelId="{67D52EEC-D3BC-4B90-AD40-3ABB8F26B52F}" type="pres">
      <dgm:prSet presAssocID="{85579E44-35E0-4E37-ADBD-F580443F7069}" presName="parTx" presStyleLbl="alignNode1" presStyleIdx="0" presStyleCnt="2">
        <dgm:presLayoutVars>
          <dgm:chMax val="0"/>
          <dgm:chPref val="0"/>
          <dgm:bulletEnabled val="1"/>
        </dgm:presLayoutVars>
      </dgm:prSet>
      <dgm:spPr/>
    </dgm:pt>
    <dgm:pt modelId="{D4A4126A-CD4E-4A71-97D6-B03A0B723DD1}" type="pres">
      <dgm:prSet presAssocID="{85579E44-35E0-4E37-ADBD-F580443F7069}" presName="desTx" presStyleLbl="alignAccFollowNode1" presStyleIdx="0" presStyleCnt="2">
        <dgm:presLayoutVars>
          <dgm:bulletEnabled val="1"/>
        </dgm:presLayoutVars>
      </dgm:prSet>
      <dgm:spPr/>
    </dgm:pt>
    <dgm:pt modelId="{D479AF19-3036-4B26-8EC0-056BEB51995C}" type="pres">
      <dgm:prSet presAssocID="{A280D9EA-3B37-4DE6-8743-93ECEC8D063E}" presName="space" presStyleCnt="0"/>
      <dgm:spPr/>
    </dgm:pt>
    <dgm:pt modelId="{00C5C6FF-7F11-42AF-916B-1A0D937D902B}" type="pres">
      <dgm:prSet presAssocID="{61331455-3C81-43EB-9252-EE350B1B9014}" presName="composite" presStyleCnt="0"/>
      <dgm:spPr/>
    </dgm:pt>
    <dgm:pt modelId="{C3B7CF44-1576-4EDA-80FA-23BC34CB4641}" type="pres">
      <dgm:prSet presAssocID="{61331455-3C81-43EB-9252-EE350B1B9014}" presName="parTx" presStyleLbl="alignNode1" presStyleIdx="1" presStyleCnt="2">
        <dgm:presLayoutVars>
          <dgm:chMax val="0"/>
          <dgm:chPref val="0"/>
          <dgm:bulletEnabled val="1"/>
        </dgm:presLayoutVars>
      </dgm:prSet>
      <dgm:spPr/>
    </dgm:pt>
    <dgm:pt modelId="{B0E81194-0A21-46B8-B267-71907DC544BA}" type="pres">
      <dgm:prSet presAssocID="{61331455-3C81-43EB-9252-EE350B1B9014}" presName="desTx" presStyleLbl="alignAccFollowNode1" presStyleIdx="1" presStyleCnt="2">
        <dgm:presLayoutVars>
          <dgm:bulletEnabled val="1"/>
        </dgm:presLayoutVars>
      </dgm:prSet>
      <dgm:spPr/>
    </dgm:pt>
  </dgm:ptLst>
  <dgm:cxnLst>
    <dgm:cxn modelId="{E263B79C-104A-44EA-A507-77FE79FAD2A2}" type="presOf" srcId="{61331455-3C81-43EB-9252-EE350B1B9014}" destId="{C3B7CF44-1576-4EDA-80FA-23BC34CB4641}" srcOrd="0" destOrd="0" presId="urn:microsoft.com/office/officeart/2005/8/layout/hList1"/>
    <dgm:cxn modelId="{29E907D1-56D4-4F79-AED2-937E959212E7}" type="presOf" srcId="{85579E44-35E0-4E37-ADBD-F580443F7069}" destId="{67D52EEC-D3BC-4B90-AD40-3ABB8F26B52F}" srcOrd="0" destOrd="0" presId="urn:microsoft.com/office/officeart/2005/8/layout/hList1"/>
    <dgm:cxn modelId="{246778EF-5D03-40B8-8F62-AA1147268A1E}" type="presOf" srcId="{647B6BAB-F44A-4358-9BE3-BF75B721F27D}" destId="{B0E81194-0A21-46B8-B267-71907DC544BA}" srcOrd="0" destOrd="0" presId="urn:microsoft.com/office/officeart/2005/8/layout/hList1"/>
    <dgm:cxn modelId="{8AF19B75-EBDE-4637-B3D0-D3B4FBE6D9C6}" type="presOf" srcId="{E9954ACD-793D-4D60-A6E0-F097F455CAD1}" destId="{D4A4126A-CD4E-4A71-97D6-B03A0B723DD1}" srcOrd="0" destOrd="1" presId="urn:microsoft.com/office/officeart/2005/8/layout/hList1"/>
    <dgm:cxn modelId="{5B037577-ED0E-411C-9247-E35CE4C38494}" srcId="{61331455-3C81-43EB-9252-EE350B1B9014}" destId="{647B6BAB-F44A-4358-9BE3-BF75B721F27D}" srcOrd="0" destOrd="0" parTransId="{07F0072C-688C-49D4-ADF0-76B216C29879}" sibTransId="{77579E8C-8F54-47F1-AB9F-9FD44F57C5B2}"/>
    <dgm:cxn modelId="{A21228EB-3FAB-4339-A2A2-4E52B5F0F37F}" srcId="{85579E44-35E0-4E37-ADBD-F580443F7069}" destId="{A400FD8D-132F-4677-9A2D-5F66CEAE7AAD}" srcOrd="2" destOrd="0" parTransId="{763DB0E8-D273-4FAA-9BCC-A3E8231FBE4B}" sibTransId="{254A9747-6A95-4CE7-8B2F-A6153B76B2A6}"/>
    <dgm:cxn modelId="{6A987AD5-7832-4AF5-A693-CBFEA980165D}" type="presOf" srcId="{BDA88ED6-2ACF-4FAA-80D8-F7121CD9A8E9}" destId="{FB196D0E-E257-46D9-AFB1-4A0B8BEBAE9B}" srcOrd="0" destOrd="0" presId="urn:microsoft.com/office/officeart/2005/8/layout/hList1"/>
    <dgm:cxn modelId="{6F4B05D1-6BE8-4F37-BCBB-9834107FB058}" type="presOf" srcId="{A400FD8D-132F-4677-9A2D-5F66CEAE7AAD}" destId="{D4A4126A-CD4E-4A71-97D6-B03A0B723DD1}" srcOrd="0" destOrd="2" presId="urn:microsoft.com/office/officeart/2005/8/layout/hList1"/>
    <dgm:cxn modelId="{5B35CC63-637C-4949-B8D6-BA9C2CB18F26}" srcId="{BDA88ED6-2ACF-4FAA-80D8-F7121CD9A8E9}" destId="{61331455-3C81-43EB-9252-EE350B1B9014}" srcOrd="1" destOrd="0" parTransId="{2E781F54-3D43-427A-B893-BC56905AA870}" sibTransId="{68CDDB94-230B-4EF3-9B28-B2DB5F94D697}"/>
    <dgm:cxn modelId="{A233A069-68F5-455D-A27C-C2817AC036AC}" srcId="{85579E44-35E0-4E37-ADBD-F580443F7069}" destId="{424DA02F-7BD2-400B-A64C-B1998BA0D583}" srcOrd="0" destOrd="0" parTransId="{FC8CE3BE-C696-405A-A19B-FD92CED3F9B0}" sibTransId="{E44B3704-209E-4641-B449-2E995DF52396}"/>
    <dgm:cxn modelId="{DC4728A7-D22B-4042-A49A-ABF315AC9E36}" srcId="{85579E44-35E0-4E37-ADBD-F580443F7069}" destId="{E9954ACD-793D-4D60-A6E0-F097F455CAD1}" srcOrd="1" destOrd="0" parTransId="{581E0CAA-2672-4F9E-AB78-EA895F6A2768}" sibTransId="{B477EE0F-4F44-43F9-B311-FB70A5AC683F}"/>
    <dgm:cxn modelId="{9940465F-5881-4DD1-B0B3-C5C529F9C9BA}" type="presOf" srcId="{424DA02F-7BD2-400B-A64C-B1998BA0D583}" destId="{D4A4126A-CD4E-4A71-97D6-B03A0B723DD1}" srcOrd="0" destOrd="0" presId="urn:microsoft.com/office/officeart/2005/8/layout/hList1"/>
    <dgm:cxn modelId="{F0730ACC-488C-45F8-86B7-7C9EC8F83CCE}" srcId="{BDA88ED6-2ACF-4FAA-80D8-F7121CD9A8E9}" destId="{85579E44-35E0-4E37-ADBD-F580443F7069}" srcOrd="0" destOrd="0" parTransId="{3FD353D9-9BC2-44E4-9430-FAB7C7E8E60B}" sibTransId="{A280D9EA-3B37-4DE6-8743-93ECEC8D063E}"/>
    <dgm:cxn modelId="{1C37BB53-4260-43E0-9784-690F4631E232}" type="presParOf" srcId="{FB196D0E-E257-46D9-AFB1-4A0B8BEBAE9B}" destId="{F9BE9CD1-56D3-4D49-9211-500741AA7D4B}" srcOrd="0" destOrd="0" presId="urn:microsoft.com/office/officeart/2005/8/layout/hList1"/>
    <dgm:cxn modelId="{91F22692-DAAE-4490-A7B5-9D7E1B96B0EB}" type="presParOf" srcId="{F9BE9CD1-56D3-4D49-9211-500741AA7D4B}" destId="{67D52EEC-D3BC-4B90-AD40-3ABB8F26B52F}" srcOrd="0" destOrd="0" presId="urn:microsoft.com/office/officeart/2005/8/layout/hList1"/>
    <dgm:cxn modelId="{107ADC4A-F616-43EC-A3A4-3682B93E425B}" type="presParOf" srcId="{F9BE9CD1-56D3-4D49-9211-500741AA7D4B}" destId="{D4A4126A-CD4E-4A71-97D6-B03A0B723DD1}" srcOrd="1" destOrd="0" presId="urn:microsoft.com/office/officeart/2005/8/layout/hList1"/>
    <dgm:cxn modelId="{6E4AA26E-5D78-4F45-8665-D20118EA41FE}" type="presParOf" srcId="{FB196D0E-E257-46D9-AFB1-4A0B8BEBAE9B}" destId="{D479AF19-3036-4B26-8EC0-056BEB51995C}" srcOrd="1" destOrd="0" presId="urn:microsoft.com/office/officeart/2005/8/layout/hList1"/>
    <dgm:cxn modelId="{E9B95084-365E-4D23-9D60-2F4F7335F5C3}" type="presParOf" srcId="{FB196D0E-E257-46D9-AFB1-4A0B8BEBAE9B}" destId="{00C5C6FF-7F11-42AF-916B-1A0D937D902B}" srcOrd="2" destOrd="0" presId="urn:microsoft.com/office/officeart/2005/8/layout/hList1"/>
    <dgm:cxn modelId="{F77F7AFA-9E91-413C-856B-FDDB675E1E31}" type="presParOf" srcId="{00C5C6FF-7F11-42AF-916B-1A0D937D902B}" destId="{C3B7CF44-1576-4EDA-80FA-23BC34CB4641}" srcOrd="0" destOrd="0" presId="urn:microsoft.com/office/officeart/2005/8/layout/hList1"/>
    <dgm:cxn modelId="{574569F1-CD85-40E1-91C7-F1BB0A3E60C4}" type="presParOf" srcId="{00C5C6FF-7F11-42AF-916B-1A0D937D902B}" destId="{B0E81194-0A21-46B8-B267-71907DC544B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57AF1-1B8E-41BB-AF78-EA1A49452EEF}"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BE00048E-7DD4-42F0-8B27-C62A343CBB03}">
      <dgm:prSet phldrT="[Text]"/>
      <dgm:spPr/>
      <dgm:t>
        <a:bodyPr/>
        <a:lstStyle/>
        <a:p>
          <a:r>
            <a:rPr lang="en-US" dirty="0">
              <a:latin typeface="Franklin Gothic Medium Cond" panose="020B0606030402020204" pitchFamily="34" charset="0"/>
            </a:rPr>
            <a:t>RBI’s </a:t>
          </a:r>
          <a:r>
            <a:rPr lang="en-US" dirty="0" err="1">
              <a:latin typeface="Franklin Gothic Medium Cond" panose="020B0606030402020204" pitchFamily="34" charset="0"/>
            </a:rPr>
            <a:t>P.J.Nayak</a:t>
          </a:r>
          <a:r>
            <a:rPr lang="en-US" dirty="0">
              <a:latin typeface="Franklin Gothic Medium Cond" panose="020B0606030402020204" pitchFamily="34" charset="0"/>
            </a:rPr>
            <a:t> Committee</a:t>
          </a:r>
          <a:br>
            <a:rPr lang="en-US" dirty="0">
              <a:latin typeface="Franklin Gothic Medium Cond" panose="020B0606030402020204" pitchFamily="34" charset="0"/>
            </a:rPr>
          </a:br>
          <a:r>
            <a:rPr lang="en-US" dirty="0">
              <a:latin typeface="Franklin Gothic Medium Cond" panose="020B0606030402020204" pitchFamily="34" charset="0"/>
            </a:rPr>
            <a:t>2014</a:t>
          </a:r>
          <a:br>
            <a:rPr lang="en-US" dirty="0">
              <a:latin typeface="Franklin Gothic Medium Cond" panose="020B0606030402020204" pitchFamily="34" charset="0"/>
            </a:rPr>
          </a:br>
          <a:r>
            <a:rPr lang="en-US" dirty="0">
              <a:latin typeface="Franklin Gothic Medium Cond" panose="020B0606030402020204" pitchFamily="34" charset="0"/>
            </a:rPr>
            <a:t>BIC, BBB</a:t>
          </a:r>
        </a:p>
      </dgm:t>
    </dgm:pt>
    <dgm:pt modelId="{3546C7B3-7ACD-4A48-8AC3-1DD4F9962435}" type="parTrans" cxnId="{16A91952-661F-411D-9630-9DB6416609BD}">
      <dgm:prSet/>
      <dgm:spPr/>
      <dgm:t>
        <a:bodyPr/>
        <a:lstStyle/>
        <a:p>
          <a:endParaRPr lang="en-US"/>
        </a:p>
      </dgm:t>
    </dgm:pt>
    <dgm:pt modelId="{8DF790B6-F237-41A4-9008-CDA9616AF23E}" type="sibTrans" cxnId="{16A91952-661F-411D-9630-9DB6416609BD}">
      <dgm:prSet/>
      <dgm:spPr/>
      <dgm:t>
        <a:bodyPr/>
        <a:lstStyle/>
        <a:p>
          <a:endParaRPr lang="en-US"/>
        </a:p>
      </dgm:t>
    </dgm:pt>
    <dgm:pt modelId="{80C01EBA-3638-4175-9702-7D7B397F82DA}">
      <dgm:prSet phldrT="[Text]"/>
      <dgm:spPr/>
      <dgm:t>
        <a:bodyPr/>
        <a:lstStyle/>
        <a:p>
          <a:r>
            <a:rPr lang="en-US" dirty="0" err="1">
              <a:latin typeface="Franklin Gothic Medium Cond" panose="020B0606030402020204" pitchFamily="34" charset="0"/>
            </a:rPr>
            <a:t>Indradhanush</a:t>
          </a:r>
          <a:br>
            <a:rPr lang="en-US" dirty="0">
              <a:latin typeface="Franklin Gothic Medium Cond" panose="020B0606030402020204" pitchFamily="34" charset="0"/>
            </a:rPr>
          </a:br>
          <a:r>
            <a:rPr lang="en-US" dirty="0">
              <a:latin typeface="Franklin Gothic Medium Cond" panose="020B0606030402020204" pitchFamily="34" charset="0"/>
            </a:rPr>
            <a:t>2015-Aug,</a:t>
          </a:r>
        </a:p>
        <a:p>
          <a:r>
            <a:rPr lang="en-US" dirty="0">
              <a:solidFill>
                <a:srgbClr val="FFC000"/>
              </a:solidFill>
              <a:latin typeface="Franklin Gothic Medium Cond" panose="020B0606030402020204" pitchFamily="34" charset="0"/>
            </a:rPr>
            <a:t>Dept. Financial services</a:t>
          </a:r>
        </a:p>
      </dgm:t>
    </dgm:pt>
    <dgm:pt modelId="{F8A9DD01-798D-4717-8BA3-9E5829C121DF}" type="parTrans" cxnId="{907E28EA-A682-4D60-9177-68BA5F1F6DDF}">
      <dgm:prSet/>
      <dgm:spPr/>
      <dgm:t>
        <a:bodyPr/>
        <a:lstStyle/>
        <a:p>
          <a:endParaRPr lang="en-US"/>
        </a:p>
      </dgm:t>
    </dgm:pt>
    <dgm:pt modelId="{68A66B31-A921-4AB2-89D7-9E46FC204640}" type="sibTrans" cxnId="{907E28EA-A682-4D60-9177-68BA5F1F6DDF}">
      <dgm:prSet/>
      <dgm:spPr/>
      <dgm:t>
        <a:bodyPr/>
        <a:lstStyle/>
        <a:p>
          <a:endParaRPr lang="en-US"/>
        </a:p>
      </dgm:t>
    </dgm:pt>
    <dgm:pt modelId="{03881D29-4A77-46A7-B0A3-7199E5E0AB70}">
      <dgm:prSet phldrT="[Text]"/>
      <dgm:spPr/>
      <dgm:t>
        <a:bodyPr/>
        <a:lstStyle/>
        <a:p>
          <a:r>
            <a:rPr lang="en-US" dirty="0" err="1">
              <a:latin typeface="Franklin Gothic Medium Cond" panose="020B0606030402020204" pitchFamily="34" charset="0"/>
            </a:rPr>
            <a:t>Gyan</a:t>
          </a:r>
          <a:r>
            <a:rPr lang="en-US" dirty="0">
              <a:latin typeface="Franklin Gothic Medium Cond" panose="020B0606030402020204" pitchFamily="34" charset="0"/>
            </a:rPr>
            <a:t> </a:t>
          </a:r>
          <a:r>
            <a:rPr lang="en-US" dirty="0" err="1">
              <a:latin typeface="Franklin Gothic Medium Cond" panose="020B0606030402020204" pitchFamily="34" charset="0"/>
            </a:rPr>
            <a:t>Sangam</a:t>
          </a:r>
          <a:r>
            <a:rPr lang="en-US" dirty="0">
              <a:latin typeface="Franklin Gothic Medium Cond" panose="020B0606030402020204" pitchFamily="34" charset="0"/>
            </a:rPr>
            <a:t>-II</a:t>
          </a:r>
          <a:br>
            <a:rPr lang="en-US" dirty="0">
              <a:latin typeface="Franklin Gothic Medium Cond" panose="020B0606030402020204" pitchFamily="34" charset="0"/>
            </a:rPr>
          </a:br>
          <a:r>
            <a:rPr lang="en-US" dirty="0">
              <a:latin typeface="Franklin Gothic Medium Cond" panose="020B0606030402020204" pitchFamily="34" charset="0"/>
            </a:rPr>
            <a:t>Gurgaon-2016</a:t>
          </a:r>
          <a:br>
            <a:rPr lang="en-US" dirty="0">
              <a:latin typeface="Franklin Gothic Medium Cond" panose="020B0606030402020204" pitchFamily="34" charset="0"/>
            </a:rPr>
          </a:br>
          <a:r>
            <a:rPr lang="en-US" u="sng" dirty="0">
              <a:latin typeface="Franklin Gothic Medium Cond" panose="020B0606030402020204" pitchFamily="34" charset="0"/>
            </a:rPr>
            <a:t>Bank Consolidation</a:t>
          </a:r>
        </a:p>
      </dgm:t>
    </dgm:pt>
    <dgm:pt modelId="{37488F20-7071-42A5-B96B-2247166392A2}" type="parTrans" cxnId="{8ACDC041-CE13-4144-8AA1-2422AEFF4B4F}">
      <dgm:prSet/>
      <dgm:spPr/>
      <dgm:t>
        <a:bodyPr/>
        <a:lstStyle/>
        <a:p>
          <a:endParaRPr lang="en-US"/>
        </a:p>
      </dgm:t>
    </dgm:pt>
    <dgm:pt modelId="{38FA78D9-73D9-400E-B9CB-C2893FE8E8D5}" type="sibTrans" cxnId="{8ACDC041-CE13-4144-8AA1-2422AEFF4B4F}">
      <dgm:prSet/>
      <dgm:spPr/>
      <dgm:t>
        <a:bodyPr/>
        <a:lstStyle/>
        <a:p>
          <a:endParaRPr lang="en-US"/>
        </a:p>
      </dgm:t>
    </dgm:pt>
    <dgm:pt modelId="{C3F6668D-E4D4-44D1-A190-1281B61C7FF3}">
      <dgm:prSet phldrT="[Text]"/>
      <dgm:spPr/>
      <dgm:t>
        <a:bodyPr/>
        <a:lstStyle/>
        <a:p>
          <a:r>
            <a:rPr lang="en-US" dirty="0" err="1">
              <a:latin typeface="Franklin Gothic Medium Cond" panose="020B0606030402020204" pitchFamily="34" charset="0"/>
            </a:rPr>
            <a:t>Gyan</a:t>
          </a:r>
          <a:r>
            <a:rPr lang="en-US" dirty="0">
              <a:latin typeface="Franklin Gothic Medium Cond" panose="020B0606030402020204" pitchFamily="34" charset="0"/>
            </a:rPr>
            <a:t> </a:t>
          </a:r>
          <a:r>
            <a:rPr lang="en-US" dirty="0" err="1">
              <a:latin typeface="Franklin Gothic Medium Cond" panose="020B0606030402020204" pitchFamily="34" charset="0"/>
            </a:rPr>
            <a:t>Sangam</a:t>
          </a:r>
          <a:r>
            <a:rPr lang="en-US" dirty="0">
              <a:latin typeface="Franklin Gothic Medium Cond" panose="020B0606030402020204" pitchFamily="34" charset="0"/>
            </a:rPr>
            <a:t>-I</a:t>
          </a:r>
          <a:br>
            <a:rPr lang="en-US" dirty="0">
              <a:latin typeface="Franklin Gothic Medium Cond" panose="020B0606030402020204" pitchFamily="34" charset="0"/>
            </a:rPr>
          </a:br>
          <a:r>
            <a:rPr lang="en-US" dirty="0">
              <a:latin typeface="Franklin Gothic Medium Cond" panose="020B0606030402020204" pitchFamily="34" charset="0"/>
            </a:rPr>
            <a:t>Pune-2015, Jan</a:t>
          </a:r>
          <a:br>
            <a:rPr lang="en-US" dirty="0">
              <a:latin typeface="Franklin Gothic Medium Cond" panose="020B0606030402020204" pitchFamily="34" charset="0"/>
            </a:rPr>
          </a:br>
          <a:r>
            <a:rPr lang="en-US" dirty="0">
              <a:latin typeface="Franklin Gothic Medium Cond" panose="020B0606030402020204" pitchFamily="34" charset="0"/>
            </a:rPr>
            <a:t>BBB</a:t>
          </a:r>
        </a:p>
      </dgm:t>
    </dgm:pt>
    <dgm:pt modelId="{4761F2E4-CCEC-49FE-8109-B9CA19F59D74}" type="parTrans" cxnId="{E45D16D1-F9CC-41BF-B3D7-B358FD8668A2}">
      <dgm:prSet/>
      <dgm:spPr/>
      <dgm:t>
        <a:bodyPr/>
        <a:lstStyle/>
        <a:p>
          <a:endParaRPr lang="en-US"/>
        </a:p>
      </dgm:t>
    </dgm:pt>
    <dgm:pt modelId="{F5ADDA89-0C00-4D0F-90CF-301371A7F532}" type="sibTrans" cxnId="{E45D16D1-F9CC-41BF-B3D7-B358FD8668A2}">
      <dgm:prSet/>
      <dgm:spPr/>
      <dgm:t>
        <a:bodyPr/>
        <a:lstStyle/>
        <a:p>
          <a:endParaRPr lang="en-US"/>
        </a:p>
      </dgm:t>
    </dgm:pt>
    <dgm:pt modelId="{A47048AA-993B-41E1-82F1-0F305083E1C4}" type="pres">
      <dgm:prSet presAssocID="{6DB57AF1-1B8E-41BB-AF78-EA1A49452EEF}" presName="Name0" presStyleCnt="0">
        <dgm:presLayoutVars>
          <dgm:dir/>
          <dgm:resizeHandles val="exact"/>
        </dgm:presLayoutVars>
      </dgm:prSet>
      <dgm:spPr/>
    </dgm:pt>
    <dgm:pt modelId="{18571505-ED31-4665-B62C-1883E16506EE}" type="pres">
      <dgm:prSet presAssocID="{BE00048E-7DD4-42F0-8B27-C62A343CBB03}" presName="compNode" presStyleCnt="0"/>
      <dgm:spPr/>
    </dgm:pt>
    <dgm:pt modelId="{ECB26195-544F-41BC-9326-7A1B81D22CCB}" type="pres">
      <dgm:prSet presAssocID="{BE00048E-7DD4-42F0-8B27-C62A343CBB03}" presName="pictRect" presStyleLbl="node1" presStyleIdx="0" presStyleCnt="4" custScaleX="81493"/>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8D90AADA-BA5D-4485-B09B-69173B100818}" type="pres">
      <dgm:prSet presAssocID="{BE00048E-7DD4-42F0-8B27-C62A343CBB03}" presName="textRect" presStyleLbl="revTx" presStyleIdx="0" presStyleCnt="4">
        <dgm:presLayoutVars>
          <dgm:bulletEnabled val="1"/>
        </dgm:presLayoutVars>
      </dgm:prSet>
      <dgm:spPr/>
    </dgm:pt>
    <dgm:pt modelId="{0C51DB31-BE5C-41C5-B0DC-B7A39B5EA792}" type="pres">
      <dgm:prSet presAssocID="{8DF790B6-F237-41A4-9008-CDA9616AF23E}" presName="sibTrans" presStyleLbl="sibTrans2D1" presStyleIdx="0" presStyleCnt="0"/>
      <dgm:spPr/>
    </dgm:pt>
    <dgm:pt modelId="{75367789-8A50-4CA7-B4FD-E3AED360A89A}" type="pres">
      <dgm:prSet presAssocID="{C3F6668D-E4D4-44D1-A190-1281B61C7FF3}" presName="compNode" presStyleCnt="0"/>
      <dgm:spPr/>
    </dgm:pt>
    <dgm:pt modelId="{788B84E0-97EA-4CDB-B2F7-07BABC2B3D1C}" type="pres">
      <dgm:prSet presAssocID="{C3F6668D-E4D4-44D1-A190-1281B61C7FF3}" presName="pictRect" presStyleLbl="nod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3CB54C8D-6E28-43AF-9146-3420BFD12EA3}" type="pres">
      <dgm:prSet presAssocID="{C3F6668D-E4D4-44D1-A190-1281B61C7FF3}" presName="textRect" presStyleLbl="revTx" presStyleIdx="1" presStyleCnt="4">
        <dgm:presLayoutVars>
          <dgm:bulletEnabled val="1"/>
        </dgm:presLayoutVars>
      </dgm:prSet>
      <dgm:spPr/>
    </dgm:pt>
    <dgm:pt modelId="{5716DB00-119F-42B1-8DA1-0083A1410C66}" type="pres">
      <dgm:prSet presAssocID="{F5ADDA89-0C00-4D0F-90CF-301371A7F532}" presName="sibTrans" presStyleLbl="sibTrans2D1" presStyleIdx="0" presStyleCnt="0"/>
      <dgm:spPr/>
    </dgm:pt>
    <dgm:pt modelId="{60522866-70D0-485C-B92A-2DAA27BB20CC}" type="pres">
      <dgm:prSet presAssocID="{80C01EBA-3638-4175-9702-7D7B397F82DA}" presName="compNode" presStyleCnt="0"/>
      <dgm:spPr/>
    </dgm:pt>
    <dgm:pt modelId="{2DF9189B-EDCE-40BD-B78A-92EFC56A8978}" type="pres">
      <dgm:prSet presAssocID="{80C01EBA-3638-4175-9702-7D7B397F82DA}" presName="pictRect" presStyleLbl="node1" presStyleIdx="2" presStyleCnt="4"/>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7BB1038C-051C-4F5F-8D4A-0EAA18B65EEE}" type="pres">
      <dgm:prSet presAssocID="{80C01EBA-3638-4175-9702-7D7B397F82DA}" presName="textRect" presStyleLbl="revTx" presStyleIdx="2" presStyleCnt="4">
        <dgm:presLayoutVars>
          <dgm:bulletEnabled val="1"/>
        </dgm:presLayoutVars>
      </dgm:prSet>
      <dgm:spPr/>
    </dgm:pt>
    <dgm:pt modelId="{4695F80F-31F9-42DA-801E-551370AB371B}" type="pres">
      <dgm:prSet presAssocID="{68A66B31-A921-4AB2-89D7-9E46FC204640}" presName="sibTrans" presStyleLbl="sibTrans2D1" presStyleIdx="0" presStyleCnt="0"/>
      <dgm:spPr/>
    </dgm:pt>
    <dgm:pt modelId="{30E2EC12-FAD7-44BB-8F87-326AF85F15E0}" type="pres">
      <dgm:prSet presAssocID="{03881D29-4A77-46A7-B0A3-7199E5E0AB70}" presName="compNode" presStyleCnt="0"/>
      <dgm:spPr/>
    </dgm:pt>
    <dgm:pt modelId="{2EE13359-12E4-4A10-9C5F-4A3B819F4B8E}" type="pres">
      <dgm:prSet presAssocID="{03881D29-4A77-46A7-B0A3-7199E5E0AB70}" presName="pictRect" presStyleLbl="node1" presStyleIdx="3" presStyleCnt="4"/>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454C6B42-C748-456E-B3DB-FADB167A3BC0}" type="pres">
      <dgm:prSet presAssocID="{03881D29-4A77-46A7-B0A3-7199E5E0AB70}" presName="textRect" presStyleLbl="revTx" presStyleIdx="3" presStyleCnt="4">
        <dgm:presLayoutVars>
          <dgm:bulletEnabled val="1"/>
        </dgm:presLayoutVars>
      </dgm:prSet>
      <dgm:spPr/>
    </dgm:pt>
  </dgm:ptLst>
  <dgm:cxnLst>
    <dgm:cxn modelId="{E45D16D1-F9CC-41BF-B3D7-B358FD8668A2}" srcId="{6DB57AF1-1B8E-41BB-AF78-EA1A49452EEF}" destId="{C3F6668D-E4D4-44D1-A190-1281B61C7FF3}" srcOrd="1" destOrd="0" parTransId="{4761F2E4-CCEC-49FE-8109-B9CA19F59D74}" sibTransId="{F5ADDA89-0C00-4D0F-90CF-301371A7F532}"/>
    <dgm:cxn modelId="{2F69B26A-96DB-4926-A94D-E7018891FA25}" type="presOf" srcId="{68A66B31-A921-4AB2-89D7-9E46FC204640}" destId="{4695F80F-31F9-42DA-801E-551370AB371B}" srcOrd="0" destOrd="0" presId="urn:microsoft.com/office/officeart/2005/8/layout/pList1"/>
    <dgm:cxn modelId="{10ABD12D-EC0E-4ABA-998F-2101AE0F1169}" type="presOf" srcId="{C3F6668D-E4D4-44D1-A190-1281B61C7FF3}" destId="{3CB54C8D-6E28-43AF-9146-3420BFD12EA3}" srcOrd="0" destOrd="0" presId="urn:microsoft.com/office/officeart/2005/8/layout/pList1"/>
    <dgm:cxn modelId="{16A91952-661F-411D-9630-9DB6416609BD}" srcId="{6DB57AF1-1B8E-41BB-AF78-EA1A49452EEF}" destId="{BE00048E-7DD4-42F0-8B27-C62A343CBB03}" srcOrd="0" destOrd="0" parTransId="{3546C7B3-7ACD-4A48-8AC3-1DD4F9962435}" sibTransId="{8DF790B6-F237-41A4-9008-CDA9616AF23E}"/>
    <dgm:cxn modelId="{09471A74-C780-4B61-804C-9E77663A6F28}" type="presOf" srcId="{6DB57AF1-1B8E-41BB-AF78-EA1A49452EEF}" destId="{A47048AA-993B-41E1-82F1-0F305083E1C4}" srcOrd="0" destOrd="0" presId="urn:microsoft.com/office/officeart/2005/8/layout/pList1"/>
    <dgm:cxn modelId="{DC5E0E39-C49B-4C40-8D01-05DC750A1CC0}" type="presOf" srcId="{8DF790B6-F237-41A4-9008-CDA9616AF23E}" destId="{0C51DB31-BE5C-41C5-B0DC-B7A39B5EA792}" srcOrd="0" destOrd="0" presId="urn:microsoft.com/office/officeart/2005/8/layout/pList1"/>
    <dgm:cxn modelId="{4FF7F23F-D5CD-4F82-B0B3-82111514B22D}" type="presOf" srcId="{80C01EBA-3638-4175-9702-7D7B397F82DA}" destId="{7BB1038C-051C-4F5F-8D4A-0EAA18B65EEE}" srcOrd="0" destOrd="0" presId="urn:microsoft.com/office/officeart/2005/8/layout/pList1"/>
    <dgm:cxn modelId="{907E28EA-A682-4D60-9177-68BA5F1F6DDF}" srcId="{6DB57AF1-1B8E-41BB-AF78-EA1A49452EEF}" destId="{80C01EBA-3638-4175-9702-7D7B397F82DA}" srcOrd="2" destOrd="0" parTransId="{F8A9DD01-798D-4717-8BA3-9E5829C121DF}" sibTransId="{68A66B31-A921-4AB2-89D7-9E46FC204640}"/>
    <dgm:cxn modelId="{EF9CC197-7A99-4503-9BF1-EE2C7412E867}" type="presOf" srcId="{03881D29-4A77-46A7-B0A3-7199E5E0AB70}" destId="{454C6B42-C748-456E-B3DB-FADB167A3BC0}" srcOrd="0" destOrd="0" presId="urn:microsoft.com/office/officeart/2005/8/layout/pList1"/>
    <dgm:cxn modelId="{B0F1E1C2-7128-49D6-BF14-BEFD01DB50C1}" type="presOf" srcId="{F5ADDA89-0C00-4D0F-90CF-301371A7F532}" destId="{5716DB00-119F-42B1-8DA1-0083A1410C66}" srcOrd="0" destOrd="0" presId="urn:microsoft.com/office/officeart/2005/8/layout/pList1"/>
    <dgm:cxn modelId="{47E8E503-177E-4FD2-8AF2-127C558220BD}" type="presOf" srcId="{BE00048E-7DD4-42F0-8B27-C62A343CBB03}" destId="{8D90AADA-BA5D-4485-B09B-69173B100818}" srcOrd="0" destOrd="0" presId="urn:microsoft.com/office/officeart/2005/8/layout/pList1"/>
    <dgm:cxn modelId="{8ACDC041-CE13-4144-8AA1-2422AEFF4B4F}" srcId="{6DB57AF1-1B8E-41BB-AF78-EA1A49452EEF}" destId="{03881D29-4A77-46A7-B0A3-7199E5E0AB70}" srcOrd="3" destOrd="0" parTransId="{37488F20-7071-42A5-B96B-2247166392A2}" sibTransId="{38FA78D9-73D9-400E-B9CB-C2893FE8E8D5}"/>
    <dgm:cxn modelId="{7AE9846A-B44E-456A-A818-A2E89AE81B82}" type="presParOf" srcId="{A47048AA-993B-41E1-82F1-0F305083E1C4}" destId="{18571505-ED31-4665-B62C-1883E16506EE}" srcOrd="0" destOrd="0" presId="urn:microsoft.com/office/officeart/2005/8/layout/pList1"/>
    <dgm:cxn modelId="{F27997C3-6334-402B-B458-DD685E9CC56A}" type="presParOf" srcId="{18571505-ED31-4665-B62C-1883E16506EE}" destId="{ECB26195-544F-41BC-9326-7A1B81D22CCB}" srcOrd="0" destOrd="0" presId="urn:microsoft.com/office/officeart/2005/8/layout/pList1"/>
    <dgm:cxn modelId="{703D2B55-96FF-4A27-B45D-C99201FB8414}" type="presParOf" srcId="{18571505-ED31-4665-B62C-1883E16506EE}" destId="{8D90AADA-BA5D-4485-B09B-69173B100818}" srcOrd="1" destOrd="0" presId="urn:microsoft.com/office/officeart/2005/8/layout/pList1"/>
    <dgm:cxn modelId="{CF37E005-382F-4735-A7A9-F788C84ADB24}" type="presParOf" srcId="{A47048AA-993B-41E1-82F1-0F305083E1C4}" destId="{0C51DB31-BE5C-41C5-B0DC-B7A39B5EA792}" srcOrd="1" destOrd="0" presId="urn:microsoft.com/office/officeart/2005/8/layout/pList1"/>
    <dgm:cxn modelId="{ABD827BB-D148-4884-9474-453DD0C8E41F}" type="presParOf" srcId="{A47048AA-993B-41E1-82F1-0F305083E1C4}" destId="{75367789-8A50-4CA7-B4FD-E3AED360A89A}" srcOrd="2" destOrd="0" presId="urn:microsoft.com/office/officeart/2005/8/layout/pList1"/>
    <dgm:cxn modelId="{FF9C0718-745E-4EDD-8807-E74EB6ABDAAC}" type="presParOf" srcId="{75367789-8A50-4CA7-B4FD-E3AED360A89A}" destId="{788B84E0-97EA-4CDB-B2F7-07BABC2B3D1C}" srcOrd="0" destOrd="0" presId="urn:microsoft.com/office/officeart/2005/8/layout/pList1"/>
    <dgm:cxn modelId="{909B213D-999D-4E61-A34A-940CA628FE43}" type="presParOf" srcId="{75367789-8A50-4CA7-B4FD-E3AED360A89A}" destId="{3CB54C8D-6E28-43AF-9146-3420BFD12EA3}" srcOrd="1" destOrd="0" presId="urn:microsoft.com/office/officeart/2005/8/layout/pList1"/>
    <dgm:cxn modelId="{07B2CD09-28DA-4DDC-8F2A-1A757E613B01}" type="presParOf" srcId="{A47048AA-993B-41E1-82F1-0F305083E1C4}" destId="{5716DB00-119F-42B1-8DA1-0083A1410C66}" srcOrd="3" destOrd="0" presId="urn:microsoft.com/office/officeart/2005/8/layout/pList1"/>
    <dgm:cxn modelId="{D64FABAA-6225-4E46-BFC4-4A8225E91BCA}" type="presParOf" srcId="{A47048AA-993B-41E1-82F1-0F305083E1C4}" destId="{60522866-70D0-485C-B92A-2DAA27BB20CC}" srcOrd="4" destOrd="0" presId="urn:microsoft.com/office/officeart/2005/8/layout/pList1"/>
    <dgm:cxn modelId="{2BCE6C12-F524-43A0-9004-95FB8423AB50}" type="presParOf" srcId="{60522866-70D0-485C-B92A-2DAA27BB20CC}" destId="{2DF9189B-EDCE-40BD-B78A-92EFC56A8978}" srcOrd="0" destOrd="0" presId="urn:microsoft.com/office/officeart/2005/8/layout/pList1"/>
    <dgm:cxn modelId="{CA3CF896-F9EB-40A4-864B-4C7AA149D351}" type="presParOf" srcId="{60522866-70D0-485C-B92A-2DAA27BB20CC}" destId="{7BB1038C-051C-4F5F-8D4A-0EAA18B65EEE}" srcOrd="1" destOrd="0" presId="urn:microsoft.com/office/officeart/2005/8/layout/pList1"/>
    <dgm:cxn modelId="{858E161D-3537-4991-8D81-7A8B5DD96CBA}" type="presParOf" srcId="{A47048AA-993B-41E1-82F1-0F305083E1C4}" destId="{4695F80F-31F9-42DA-801E-551370AB371B}" srcOrd="5" destOrd="0" presId="urn:microsoft.com/office/officeart/2005/8/layout/pList1"/>
    <dgm:cxn modelId="{8B81B512-B52C-4CFC-B209-245F71214406}" type="presParOf" srcId="{A47048AA-993B-41E1-82F1-0F305083E1C4}" destId="{30E2EC12-FAD7-44BB-8F87-326AF85F15E0}" srcOrd="6" destOrd="0" presId="urn:microsoft.com/office/officeart/2005/8/layout/pList1"/>
    <dgm:cxn modelId="{151FFE27-6D3B-49DF-94C6-353262997C42}" type="presParOf" srcId="{30E2EC12-FAD7-44BB-8F87-326AF85F15E0}" destId="{2EE13359-12E4-4A10-9C5F-4A3B819F4B8E}" srcOrd="0" destOrd="0" presId="urn:microsoft.com/office/officeart/2005/8/layout/pList1"/>
    <dgm:cxn modelId="{DA4999D3-D64A-4DBE-8BB8-64843D4367EA}" type="presParOf" srcId="{30E2EC12-FAD7-44BB-8F87-326AF85F15E0}" destId="{454C6B42-C748-456E-B3DB-FADB167A3BC0}"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762854-1A82-4DB7-902E-9E037C77BBCB}"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1DFBA418-1369-4F1A-A2E2-BEBF34ABC10A}">
      <dgm:prSet phldrT="[Text]" custT="1"/>
      <dgm:spPr/>
      <dgm:t>
        <a:bodyPr/>
        <a:lstStyle/>
        <a:p>
          <a:r>
            <a:rPr lang="en-US" sz="1400" dirty="0">
              <a:latin typeface="Franklin Gothic Medium Cond" panose="020B0606030402020204" pitchFamily="34" charset="0"/>
            </a:rPr>
            <a:t>Appointments- CMD </a:t>
          </a:r>
          <a:r>
            <a:rPr lang="en-US" sz="1400" dirty="0" err="1">
              <a:latin typeface="Franklin Gothic Medium Cond" panose="020B0606030402020204" pitchFamily="34" charset="0"/>
            </a:rPr>
            <a:t>bifur</a:t>
          </a:r>
          <a:r>
            <a:rPr lang="en-US" sz="1400" dirty="0">
              <a:latin typeface="Franklin Gothic Medium Cond" panose="020B0606030402020204" pitchFamily="34" charset="0"/>
            </a:rPr>
            <a:t>.</a:t>
          </a:r>
        </a:p>
      </dgm:t>
    </dgm:pt>
    <dgm:pt modelId="{6E986E7D-1DFC-4EDA-8D9C-D5E202F16447}" type="parTrans" cxnId="{2F6D1F22-C2D2-44F7-9FDD-420C0CDAF51C}">
      <dgm:prSet/>
      <dgm:spPr/>
      <dgm:t>
        <a:bodyPr/>
        <a:lstStyle/>
        <a:p>
          <a:endParaRPr lang="en-US"/>
        </a:p>
      </dgm:t>
    </dgm:pt>
    <dgm:pt modelId="{FAA1B812-600C-49E7-B496-B7B0608DA1E4}" type="sibTrans" cxnId="{2F6D1F22-C2D2-44F7-9FDD-420C0CDAF51C}">
      <dgm:prSet/>
      <dgm:spPr/>
      <dgm:t>
        <a:bodyPr/>
        <a:lstStyle/>
        <a:p>
          <a:endParaRPr lang="en-US"/>
        </a:p>
      </dgm:t>
    </dgm:pt>
    <dgm:pt modelId="{14935128-48F6-410A-991B-D2762E879457}">
      <dgm:prSet custT="1"/>
      <dgm:spPr/>
      <dgm:t>
        <a:bodyPr/>
        <a:lstStyle/>
        <a:p>
          <a:r>
            <a:rPr lang="en-US" sz="1800" dirty="0">
              <a:latin typeface="Franklin Gothic Medium Cond" panose="020B0606030402020204" pitchFamily="34" charset="0"/>
            </a:rPr>
            <a:t>Bank Board Bureau</a:t>
          </a:r>
        </a:p>
      </dgm:t>
    </dgm:pt>
    <dgm:pt modelId="{10ACF769-6429-47F9-A69C-607552FD6A6E}" type="parTrans" cxnId="{6E116D5B-E25B-49B0-9AC4-96D5D76E870B}">
      <dgm:prSet/>
      <dgm:spPr/>
      <dgm:t>
        <a:bodyPr/>
        <a:lstStyle/>
        <a:p>
          <a:endParaRPr lang="en-US"/>
        </a:p>
      </dgm:t>
    </dgm:pt>
    <dgm:pt modelId="{34A411C6-CA40-419A-9E03-3B71227359E5}" type="sibTrans" cxnId="{6E116D5B-E25B-49B0-9AC4-96D5D76E870B}">
      <dgm:prSet/>
      <dgm:spPr/>
      <dgm:t>
        <a:bodyPr/>
        <a:lstStyle/>
        <a:p>
          <a:endParaRPr lang="en-US"/>
        </a:p>
      </dgm:t>
    </dgm:pt>
    <dgm:pt modelId="{51264CE8-EF17-40D0-B654-A22D4652DE93}">
      <dgm:prSet custT="1"/>
      <dgm:spPr/>
      <dgm:t>
        <a:bodyPr/>
        <a:lstStyle/>
        <a:p>
          <a:r>
            <a:rPr lang="en-US" sz="1800" dirty="0">
              <a:latin typeface="Franklin Gothic Medium Cond" panose="020B0606030402020204" pitchFamily="34" charset="0"/>
            </a:rPr>
            <a:t>Capitalization</a:t>
          </a:r>
        </a:p>
      </dgm:t>
    </dgm:pt>
    <dgm:pt modelId="{86F2BAC1-7201-4D63-9C7F-45D00487A410}" type="parTrans" cxnId="{4EF9C4FE-714A-44E9-AB29-EA7C4BA78E3B}">
      <dgm:prSet/>
      <dgm:spPr/>
      <dgm:t>
        <a:bodyPr/>
        <a:lstStyle/>
        <a:p>
          <a:endParaRPr lang="en-US"/>
        </a:p>
      </dgm:t>
    </dgm:pt>
    <dgm:pt modelId="{934406F7-EC82-4917-8625-8A97054CCE0F}" type="sibTrans" cxnId="{4EF9C4FE-714A-44E9-AB29-EA7C4BA78E3B}">
      <dgm:prSet/>
      <dgm:spPr/>
      <dgm:t>
        <a:bodyPr/>
        <a:lstStyle/>
        <a:p>
          <a:endParaRPr lang="en-US"/>
        </a:p>
      </dgm:t>
    </dgm:pt>
    <dgm:pt modelId="{170F12E3-8A6E-44EE-B7C7-6FCD57F90652}">
      <dgm:prSet custT="1"/>
      <dgm:spPr/>
      <dgm:t>
        <a:bodyPr/>
        <a:lstStyle/>
        <a:p>
          <a:r>
            <a:rPr lang="en-US" sz="1800" dirty="0">
              <a:latin typeface="Franklin Gothic Medium Cond" panose="020B0606030402020204" pitchFamily="34" charset="0"/>
            </a:rPr>
            <a:t>De-stressing PSBs</a:t>
          </a:r>
        </a:p>
      </dgm:t>
    </dgm:pt>
    <dgm:pt modelId="{13B84985-82B1-4194-BB34-F14030B2C40A}" type="parTrans" cxnId="{2D8BBC15-35C4-425B-8267-5B46F82CB0AC}">
      <dgm:prSet/>
      <dgm:spPr/>
      <dgm:t>
        <a:bodyPr/>
        <a:lstStyle/>
        <a:p>
          <a:endParaRPr lang="en-US"/>
        </a:p>
      </dgm:t>
    </dgm:pt>
    <dgm:pt modelId="{171FDFD0-4D77-492D-AECD-9406FD5A8A26}" type="sibTrans" cxnId="{2D8BBC15-35C4-425B-8267-5B46F82CB0AC}">
      <dgm:prSet/>
      <dgm:spPr/>
      <dgm:t>
        <a:bodyPr/>
        <a:lstStyle/>
        <a:p>
          <a:endParaRPr lang="en-US"/>
        </a:p>
      </dgm:t>
    </dgm:pt>
    <dgm:pt modelId="{92937EC5-F93F-4866-8C6B-101C0FC61371}">
      <dgm:prSet custT="1"/>
      <dgm:spPr/>
      <dgm:t>
        <a:bodyPr/>
        <a:lstStyle/>
        <a:p>
          <a:r>
            <a:rPr lang="en-US" sz="1800" dirty="0">
              <a:latin typeface="Franklin Gothic Medium Cond" panose="020B0606030402020204" pitchFamily="34" charset="0"/>
            </a:rPr>
            <a:t>Empowerment</a:t>
          </a:r>
        </a:p>
      </dgm:t>
    </dgm:pt>
    <dgm:pt modelId="{3E53A8BE-63A2-4099-98DD-D368E3D39858}" type="parTrans" cxnId="{C7388846-EC46-4BCC-9416-21375508A875}">
      <dgm:prSet/>
      <dgm:spPr/>
      <dgm:t>
        <a:bodyPr/>
        <a:lstStyle/>
        <a:p>
          <a:endParaRPr lang="en-US"/>
        </a:p>
      </dgm:t>
    </dgm:pt>
    <dgm:pt modelId="{193A2817-C071-4090-850D-A757C9804619}" type="sibTrans" cxnId="{C7388846-EC46-4BCC-9416-21375508A875}">
      <dgm:prSet/>
      <dgm:spPr/>
      <dgm:t>
        <a:bodyPr/>
        <a:lstStyle/>
        <a:p>
          <a:endParaRPr lang="en-US"/>
        </a:p>
      </dgm:t>
    </dgm:pt>
    <dgm:pt modelId="{AC9BBA21-4938-462F-B431-F6003D199CE3}">
      <dgm:prSet custT="1"/>
      <dgm:spPr/>
      <dgm:t>
        <a:bodyPr/>
        <a:lstStyle/>
        <a:p>
          <a:r>
            <a:rPr lang="en-US" sz="1800" dirty="0">
              <a:latin typeface="Franklin Gothic Medium Cond" panose="020B0606030402020204" pitchFamily="34" charset="0"/>
            </a:rPr>
            <a:t>Framework of Accountability</a:t>
          </a:r>
        </a:p>
      </dgm:t>
    </dgm:pt>
    <dgm:pt modelId="{47A0A02D-4C9D-4C14-BBBE-86225942342A}" type="parTrans" cxnId="{B4B5F785-CF16-4A53-972D-E0EFBF33C52A}">
      <dgm:prSet/>
      <dgm:spPr/>
      <dgm:t>
        <a:bodyPr/>
        <a:lstStyle/>
        <a:p>
          <a:endParaRPr lang="en-US"/>
        </a:p>
      </dgm:t>
    </dgm:pt>
    <dgm:pt modelId="{C3124C09-ADD6-4C6A-AD71-FE359DC83A71}" type="sibTrans" cxnId="{B4B5F785-CF16-4A53-972D-E0EFBF33C52A}">
      <dgm:prSet/>
      <dgm:spPr/>
      <dgm:t>
        <a:bodyPr/>
        <a:lstStyle/>
        <a:p>
          <a:endParaRPr lang="en-US"/>
        </a:p>
      </dgm:t>
    </dgm:pt>
    <dgm:pt modelId="{97F57E82-C354-46C4-87F4-038D116EF49A}">
      <dgm:prSet custT="1"/>
      <dgm:spPr/>
      <dgm:t>
        <a:bodyPr/>
        <a:lstStyle/>
        <a:p>
          <a:r>
            <a:rPr lang="en-US" sz="1800" dirty="0">
              <a:latin typeface="Franklin Gothic Medium Cond" panose="020B0606030402020204" pitchFamily="34" charset="0"/>
            </a:rPr>
            <a:t>Governance Reforms</a:t>
          </a:r>
        </a:p>
      </dgm:t>
    </dgm:pt>
    <dgm:pt modelId="{BF2E003F-9DA9-4C4E-AB1B-8704145FFD71}" type="parTrans" cxnId="{F194D3DE-AFEB-41C6-920B-6216EECA62FD}">
      <dgm:prSet/>
      <dgm:spPr/>
      <dgm:t>
        <a:bodyPr/>
        <a:lstStyle/>
        <a:p>
          <a:endParaRPr lang="en-US"/>
        </a:p>
      </dgm:t>
    </dgm:pt>
    <dgm:pt modelId="{C688A026-6EA9-4E73-87DA-0E5AD1EF1C01}" type="sibTrans" cxnId="{F194D3DE-AFEB-41C6-920B-6216EECA62FD}">
      <dgm:prSet/>
      <dgm:spPr/>
      <dgm:t>
        <a:bodyPr/>
        <a:lstStyle/>
        <a:p>
          <a:endParaRPr lang="en-US"/>
        </a:p>
      </dgm:t>
    </dgm:pt>
    <dgm:pt modelId="{444B4D88-484E-4A27-AE7F-AAFDBBC7DB80}" type="pres">
      <dgm:prSet presAssocID="{EF762854-1A82-4DB7-902E-9E037C77BBCB}" presName="linear" presStyleCnt="0">
        <dgm:presLayoutVars>
          <dgm:animLvl val="lvl"/>
          <dgm:resizeHandles val="exact"/>
        </dgm:presLayoutVars>
      </dgm:prSet>
      <dgm:spPr/>
    </dgm:pt>
    <dgm:pt modelId="{FDD12DEC-9075-40C0-98B4-C9F604B3A38B}" type="pres">
      <dgm:prSet presAssocID="{1DFBA418-1369-4F1A-A2E2-BEBF34ABC10A}" presName="parentText" presStyleLbl="node1" presStyleIdx="0" presStyleCnt="7">
        <dgm:presLayoutVars>
          <dgm:chMax val="0"/>
          <dgm:bulletEnabled val="1"/>
        </dgm:presLayoutVars>
      </dgm:prSet>
      <dgm:spPr/>
    </dgm:pt>
    <dgm:pt modelId="{B86D302D-9FAF-46AD-B74F-06C3C5D5DC18}" type="pres">
      <dgm:prSet presAssocID="{FAA1B812-600C-49E7-B496-B7B0608DA1E4}" presName="spacer" presStyleCnt="0"/>
      <dgm:spPr/>
    </dgm:pt>
    <dgm:pt modelId="{FC569D1C-74C9-4B94-B0FC-D398A13CA962}" type="pres">
      <dgm:prSet presAssocID="{14935128-48F6-410A-991B-D2762E879457}" presName="parentText" presStyleLbl="node1" presStyleIdx="1" presStyleCnt="7" custLinFactX="48341" custLinFactY="-1581" custLinFactNeighborX="100000" custLinFactNeighborY="-100000">
        <dgm:presLayoutVars>
          <dgm:chMax val="0"/>
          <dgm:bulletEnabled val="1"/>
        </dgm:presLayoutVars>
      </dgm:prSet>
      <dgm:spPr/>
    </dgm:pt>
    <dgm:pt modelId="{7B1362C8-C5A3-4AD5-85D5-DE59A586BDC3}" type="pres">
      <dgm:prSet presAssocID="{34A411C6-CA40-419A-9E03-3B71227359E5}" presName="spacer" presStyleCnt="0"/>
      <dgm:spPr/>
    </dgm:pt>
    <dgm:pt modelId="{EF76FBBF-9C66-4912-90C8-A3A850FD4F15}" type="pres">
      <dgm:prSet presAssocID="{51264CE8-EF17-40D0-B654-A22D4652DE93}" presName="parentText" presStyleLbl="node1" presStyleIdx="2" presStyleCnt="7">
        <dgm:presLayoutVars>
          <dgm:chMax val="0"/>
          <dgm:bulletEnabled val="1"/>
        </dgm:presLayoutVars>
      </dgm:prSet>
      <dgm:spPr/>
    </dgm:pt>
    <dgm:pt modelId="{FCE2BCE2-5B2B-4D1F-B0EE-AABB7069DB8F}" type="pres">
      <dgm:prSet presAssocID="{934406F7-EC82-4917-8625-8A97054CCE0F}" presName="spacer" presStyleCnt="0"/>
      <dgm:spPr/>
    </dgm:pt>
    <dgm:pt modelId="{75572655-D7CC-4F02-9CD9-051C07D4BB32}" type="pres">
      <dgm:prSet presAssocID="{170F12E3-8A6E-44EE-B7C7-6FCD57F90652}" presName="parentText" presStyleLbl="node1" presStyleIdx="3" presStyleCnt="7">
        <dgm:presLayoutVars>
          <dgm:chMax val="0"/>
          <dgm:bulletEnabled val="1"/>
        </dgm:presLayoutVars>
      </dgm:prSet>
      <dgm:spPr/>
    </dgm:pt>
    <dgm:pt modelId="{A93422EB-87C2-4853-85B8-13F3CEB2914F}" type="pres">
      <dgm:prSet presAssocID="{171FDFD0-4D77-492D-AECD-9406FD5A8A26}" presName="spacer" presStyleCnt="0"/>
      <dgm:spPr/>
    </dgm:pt>
    <dgm:pt modelId="{0FF3D88D-F606-428E-A28B-14282D415EBD}" type="pres">
      <dgm:prSet presAssocID="{92937EC5-F93F-4866-8C6B-101C0FC61371}" presName="parentText" presStyleLbl="node1" presStyleIdx="4" presStyleCnt="7">
        <dgm:presLayoutVars>
          <dgm:chMax val="0"/>
          <dgm:bulletEnabled val="1"/>
        </dgm:presLayoutVars>
      </dgm:prSet>
      <dgm:spPr/>
    </dgm:pt>
    <dgm:pt modelId="{2292AED4-A876-4EFE-BEC1-DC0C346CC73D}" type="pres">
      <dgm:prSet presAssocID="{193A2817-C071-4090-850D-A757C9804619}" presName="spacer" presStyleCnt="0"/>
      <dgm:spPr/>
    </dgm:pt>
    <dgm:pt modelId="{E8FDA957-5289-4241-BDD6-65FFD212777F}" type="pres">
      <dgm:prSet presAssocID="{AC9BBA21-4938-462F-B431-F6003D199CE3}" presName="parentText" presStyleLbl="node1" presStyleIdx="5" presStyleCnt="7">
        <dgm:presLayoutVars>
          <dgm:chMax val="0"/>
          <dgm:bulletEnabled val="1"/>
        </dgm:presLayoutVars>
      </dgm:prSet>
      <dgm:spPr/>
    </dgm:pt>
    <dgm:pt modelId="{2C2594E1-9C7D-41CE-9D22-30F55463E4DD}" type="pres">
      <dgm:prSet presAssocID="{C3124C09-ADD6-4C6A-AD71-FE359DC83A71}" presName="spacer" presStyleCnt="0"/>
      <dgm:spPr/>
    </dgm:pt>
    <dgm:pt modelId="{D0942EA6-D2EF-4CA1-B497-7E7B29F6E957}" type="pres">
      <dgm:prSet presAssocID="{97F57E82-C354-46C4-87F4-038D116EF49A}" presName="parentText" presStyleLbl="node1" presStyleIdx="6" presStyleCnt="7">
        <dgm:presLayoutVars>
          <dgm:chMax val="0"/>
          <dgm:bulletEnabled val="1"/>
        </dgm:presLayoutVars>
      </dgm:prSet>
      <dgm:spPr/>
    </dgm:pt>
  </dgm:ptLst>
  <dgm:cxnLst>
    <dgm:cxn modelId="{09A0909D-8B28-430B-9EA2-3838DFB29874}" type="presOf" srcId="{170F12E3-8A6E-44EE-B7C7-6FCD57F90652}" destId="{75572655-D7CC-4F02-9CD9-051C07D4BB32}" srcOrd="0" destOrd="0" presId="urn:microsoft.com/office/officeart/2005/8/layout/vList2"/>
    <dgm:cxn modelId="{6E116D5B-E25B-49B0-9AC4-96D5D76E870B}" srcId="{EF762854-1A82-4DB7-902E-9E037C77BBCB}" destId="{14935128-48F6-410A-991B-D2762E879457}" srcOrd="1" destOrd="0" parTransId="{10ACF769-6429-47F9-A69C-607552FD6A6E}" sibTransId="{34A411C6-CA40-419A-9E03-3B71227359E5}"/>
    <dgm:cxn modelId="{F194D3DE-AFEB-41C6-920B-6216EECA62FD}" srcId="{EF762854-1A82-4DB7-902E-9E037C77BBCB}" destId="{97F57E82-C354-46C4-87F4-038D116EF49A}" srcOrd="6" destOrd="0" parTransId="{BF2E003F-9DA9-4C4E-AB1B-8704145FFD71}" sibTransId="{C688A026-6EA9-4E73-87DA-0E5AD1EF1C01}"/>
    <dgm:cxn modelId="{7BA6A8EE-D664-4AEE-BDF1-FE9BA36D15C5}" type="presOf" srcId="{AC9BBA21-4938-462F-B431-F6003D199CE3}" destId="{E8FDA957-5289-4241-BDD6-65FFD212777F}" srcOrd="0" destOrd="0" presId="urn:microsoft.com/office/officeart/2005/8/layout/vList2"/>
    <dgm:cxn modelId="{D4FBFDB3-84E7-4BC2-8EA9-701053AB5F6E}" type="presOf" srcId="{51264CE8-EF17-40D0-B654-A22D4652DE93}" destId="{EF76FBBF-9C66-4912-90C8-A3A850FD4F15}" srcOrd="0" destOrd="0" presId="urn:microsoft.com/office/officeart/2005/8/layout/vList2"/>
    <dgm:cxn modelId="{2D8BBC15-35C4-425B-8267-5B46F82CB0AC}" srcId="{EF762854-1A82-4DB7-902E-9E037C77BBCB}" destId="{170F12E3-8A6E-44EE-B7C7-6FCD57F90652}" srcOrd="3" destOrd="0" parTransId="{13B84985-82B1-4194-BB34-F14030B2C40A}" sibTransId="{171FDFD0-4D77-492D-AECD-9406FD5A8A26}"/>
    <dgm:cxn modelId="{DC9D159D-CBA0-474A-BC44-7FED648AAABF}" type="presOf" srcId="{1DFBA418-1369-4F1A-A2E2-BEBF34ABC10A}" destId="{FDD12DEC-9075-40C0-98B4-C9F604B3A38B}" srcOrd="0" destOrd="0" presId="urn:microsoft.com/office/officeart/2005/8/layout/vList2"/>
    <dgm:cxn modelId="{EADF6F0F-8AAE-4CC3-BEF3-274EF8E6554C}" type="presOf" srcId="{97F57E82-C354-46C4-87F4-038D116EF49A}" destId="{D0942EA6-D2EF-4CA1-B497-7E7B29F6E957}" srcOrd="0" destOrd="0" presId="urn:microsoft.com/office/officeart/2005/8/layout/vList2"/>
    <dgm:cxn modelId="{7E314948-869B-4D54-AFF6-E2C4E8AA488F}" type="presOf" srcId="{EF762854-1A82-4DB7-902E-9E037C77BBCB}" destId="{444B4D88-484E-4A27-AE7F-AAFDBBC7DB80}" srcOrd="0" destOrd="0" presId="urn:microsoft.com/office/officeart/2005/8/layout/vList2"/>
    <dgm:cxn modelId="{D5CC0563-89EB-44F9-9739-433AB25EEC7F}" type="presOf" srcId="{14935128-48F6-410A-991B-D2762E879457}" destId="{FC569D1C-74C9-4B94-B0FC-D398A13CA962}" srcOrd="0" destOrd="0" presId="urn:microsoft.com/office/officeart/2005/8/layout/vList2"/>
    <dgm:cxn modelId="{4EF9C4FE-714A-44E9-AB29-EA7C4BA78E3B}" srcId="{EF762854-1A82-4DB7-902E-9E037C77BBCB}" destId="{51264CE8-EF17-40D0-B654-A22D4652DE93}" srcOrd="2" destOrd="0" parTransId="{86F2BAC1-7201-4D63-9C7F-45D00487A410}" sibTransId="{934406F7-EC82-4917-8625-8A97054CCE0F}"/>
    <dgm:cxn modelId="{C7388846-EC46-4BCC-9416-21375508A875}" srcId="{EF762854-1A82-4DB7-902E-9E037C77BBCB}" destId="{92937EC5-F93F-4866-8C6B-101C0FC61371}" srcOrd="4" destOrd="0" parTransId="{3E53A8BE-63A2-4099-98DD-D368E3D39858}" sibTransId="{193A2817-C071-4090-850D-A757C9804619}"/>
    <dgm:cxn modelId="{966BF524-871B-49F1-9CDB-3F3001F5305A}" type="presOf" srcId="{92937EC5-F93F-4866-8C6B-101C0FC61371}" destId="{0FF3D88D-F606-428E-A28B-14282D415EBD}" srcOrd="0" destOrd="0" presId="urn:microsoft.com/office/officeart/2005/8/layout/vList2"/>
    <dgm:cxn modelId="{2F6D1F22-C2D2-44F7-9FDD-420C0CDAF51C}" srcId="{EF762854-1A82-4DB7-902E-9E037C77BBCB}" destId="{1DFBA418-1369-4F1A-A2E2-BEBF34ABC10A}" srcOrd="0" destOrd="0" parTransId="{6E986E7D-1DFC-4EDA-8D9C-D5E202F16447}" sibTransId="{FAA1B812-600C-49E7-B496-B7B0608DA1E4}"/>
    <dgm:cxn modelId="{B4B5F785-CF16-4A53-972D-E0EFBF33C52A}" srcId="{EF762854-1A82-4DB7-902E-9E037C77BBCB}" destId="{AC9BBA21-4938-462F-B431-F6003D199CE3}" srcOrd="5" destOrd="0" parTransId="{47A0A02D-4C9D-4C14-BBBE-86225942342A}" sibTransId="{C3124C09-ADD6-4C6A-AD71-FE359DC83A71}"/>
    <dgm:cxn modelId="{9F0871A6-0345-423A-8090-4355989E9FA6}" type="presParOf" srcId="{444B4D88-484E-4A27-AE7F-AAFDBBC7DB80}" destId="{FDD12DEC-9075-40C0-98B4-C9F604B3A38B}" srcOrd="0" destOrd="0" presId="urn:microsoft.com/office/officeart/2005/8/layout/vList2"/>
    <dgm:cxn modelId="{398F8525-52A6-462A-B516-F54A51994676}" type="presParOf" srcId="{444B4D88-484E-4A27-AE7F-AAFDBBC7DB80}" destId="{B86D302D-9FAF-46AD-B74F-06C3C5D5DC18}" srcOrd="1" destOrd="0" presId="urn:microsoft.com/office/officeart/2005/8/layout/vList2"/>
    <dgm:cxn modelId="{1BB98369-554D-44C3-8E89-BCE31DAC5055}" type="presParOf" srcId="{444B4D88-484E-4A27-AE7F-AAFDBBC7DB80}" destId="{FC569D1C-74C9-4B94-B0FC-D398A13CA962}" srcOrd="2" destOrd="0" presId="urn:microsoft.com/office/officeart/2005/8/layout/vList2"/>
    <dgm:cxn modelId="{A6E82399-1FC8-4177-94E0-3B8B26CD35AE}" type="presParOf" srcId="{444B4D88-484E-4A27-AE7F-AAFDBBC7DB80}" destId="{7B1362C8-C5A3-4AD5-85D5-DE59A586BDC3}" srcOrd="3" destOrd="0" presId="urn:microsoft.com/office/officeart/2005/8/layout/vList2"/>
    <dgm:cxn modelId="{F2AFC417-15AC-4E37-851A-5879990181E5}" type="presParOf" srcId="{444B4D88-484E-4A27-AE7F-AAFDBBC7DB80}" destId="{EF76FBBF-9C66-4912-90C8-A3A850FD4F15}" srcOrd="4" destOrd="0" presId="urn:microsoft.com/office/officeart/2005/8/layout/vList2"/>
    <dgm:cxn modelId="{BBDD4C90-16CE-451B-8E21-777A662A7BF9}" type="presParOf" srcId="{444B4D88-484E-4A27-AE7F-AAFDBBC7DB80}" destId="{FCE2BCE2-5B2B-4D1F-B0EE-AABB7069DB8F}" srcOrd="5" destOrd="0" presId="urn:microsoft.com/office/officeart/2005/8/layout/vList2"/>
    <dgm:cxn modelId="{582CA2D7-67F7-45AE-A5DB-D7A9D83E17DA}" type="presParOf" srcId="{444B4D88-484E-4A27-AE7F-AAFDBBC7DB80}" destId="{75572655-D7CC-4F02-9CD9-051C07D4BB32}" srcOrd="6" destOrd="0" presId="urn:microsoft.com/office/officeart/2005/8/layout/vList2"/>
    <dgm:cxn modelId="{8A170002-66F9-4F9B-A152-EF22FAD50589}" type="presParOf" srcId="{444B4D88-484E-4A27-AE7F-AAFDBBC7DB80}" destId="{A93422EB-87C2-4853-85B8-13F3CEB2914F}" srcOrd="7" destOrd="0" presId="urn:microsoft.com/office/officeart/2005/8/layout/vList2"/>
    <dgm:cxn modelId="{D1252945-868F-42B8-8E51-3FA19F43B320}" type="presParOf" srcId="{444B4D88-484E-4A27-AE7F-AAFDBBC7DB80}" destId="{0FF3D88D-F606-428E-A28B-14282D415EBD}" srcOrd="8" destOrd="0" presId="urn:microsoft.com/office/officeart/2005/8/layout/vList2"/>
    <dgm:cxn modelId="{607018BC-D103-47B1-85FA-834D0711AFE6}" type="presParOf" srcId="{444B4D88-484E-4A27-AE7F-AAFDBBC7DB80}" destId="{2292AED4-A876-4EFE-BEC1-DC0C346CC73D}" srcOrd="9" destOrd="0" presId="urn:microsoft.com/office/officeart/2005/8/layout/vList2"/>
    <dgm:cxn modelId="{2487D956-7386-4393-971A-2A7D217DA56D}" type="presParOf" srcId="{444B4D88-484E-4A27-AE7F-AAFDBBC7DB80}" destId="{E8FDA957-5289-4241-BDD6-65FFD212777F}" srcOrd="10" destOrd="0" presId="urn:microsoft.com/office/officeart/2005/8/layout/vList2"/>
    <dgm:cxn modelId="{9A703ECD-AC31-4D91-936F-6CEC5D915AFB}" type="presParOf" srcId="{444B4D88-484E-4A27-AE7F-AAFDBBC7DB80}" destId="{2C2594E1-9C7D-41CE-9D22-30F55463E4DD}" srcOrd="11" destOrd="0" presId="urn:microsoft.com/office/officeart/2005/8/layout/vList2"/>
    <dgm:cxn modelId="{4324AE74-A8CE-4F6B-A3A0-5BB02F5A390D}" type="presParOf" srcId="{444B4D88-484E-4A27-AE7F-AAFDBBC7DB80}" destId="{D0942EA6-D2EF-4CA1-B497-7E7B29F6E957}" srcOrd="1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76289B-759C-414D-9273-E7252C84ED4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8D33999-9A60-4116-8487-227CB9DD19FB}">
      <dgm:prSet phldrT="[Text]"/>
      <dgm:spPr>
        <a:solidFill>
          <a:schemeClr val="accent4">
            <a:lumMod val="75000"/>
          </a:schemeClr>
        </a:solidFill>
      </dgm:spPr>
      <dgm:t>
        <a:bodyPr/>
        <a:lstStyle/>
        <a:p>
          <a:r>
            <a:rPr lang="en-US" dirty="0"/>
            <a:t>1913: Mysore</a:t>
          </a:r>
        </a:p>
      </dgm:t>
    </dgm:pt>
    <dgm:pt modelId="{5B0A25C7-8AF5-4F45-9858-02649840B140}" type="parTrans" cxnId="{0DA5AC09-AEDE-4D77-9D01-F8AECCE73C4F}">
      <dgm:prSet/>
      <dgm:spPr/>
      <dgm:t>
        <a:bodyPr/>
        <a:lstStyle/>
        <a:p>
          <a:endParaRPr lang="en-US"/>
        </a:p>
      </dgm:t>
    </dgm:pt>
    <dgm:pt modelId="{CDE596E0-3128-4C15-8680-53B8DF6C3775}" type="sibTrans" cxnId="{0DA5AC09-AEDE-4D77-9D01-F8AECCE73C4F}">
      <dgm:prSet/>
      <dgm:spPr/>
      <dgm:t>
        <a:bodyPr/>
        <a:lstStyle/>
        <a:p>
          <a:endParaRPr lang="en-US"/>
        </a:p>
      </dgm:t>
    </dgm:pt>
    <dgm:pt modelId="{263AB8EA-ABC4-4CB2-A480-46BE2C9B086E}">
      <dgm:prSet phldrT="[Text]"/>
      <dgm:spPr>
        <a:solidFill>
          <a:schemeClr val="accent4">
            <a:lumMod val="75000"/>
          </a:schemeClr>
        </a:solidFill>
      </dgm:spPr>
      <dgm:t>
        <a:bodyPr/>
        <a:lstStyle/>
        <a:p>
          <a:r>
            <a:rPr lang="en-US" dirty="0"/>
            <a:t>Maharaja of Mysore on </a:t>
          </a:r>
          <a:r>
            <a:rPr lang="en-US"/>
            <a:t>M.Vishweshwariah</a:t>
          </a:r>
          <a:r>
            <a:rPr lang="en-US" dirty="0"/>
            <a:t> (Bharat </a:t>
          </a:r>
          <a:r>
            <a:rPr lang="en-US" dirty="0" err="1"/>
            <a:t>Ratna</a:t>
          </a:r>
          <a:r>
            <a:rPr lang="en-US" dirty="0"/>
            <a:t>) Committee</a:t>
          </a:r>
        </a:p>
      </dgm:t>
    </dgm:pt>
    <dgm:pt modelId="{4F7BA68C-2F20-46A3-A48C-8F2B35EC0CE9}" type="parTrans" cxnId="{0FE84E27-07EE-43C9-85AB-09C39328AAE2}">
      <dgm:prSet/>
      <dgm:spPr/>
      <dgm:t>
        <a:bodyPr/>
        <a:lstStyle/>
        <a:p>
          <a:endParaRPr lang="en-US"/>
        </a:p>
      </dgm:t>
    </dgm:pt>
    <dgm:pt modelId="{A699BC7E-DBF6-43BC-9B2B-A97016FBE2E3}" type="sibTrans" cxnId="{0FE84E27-07EE-43C9-85AB-09C39328AAE2}">
      <dgm:prSet/>
      <dgm:spPr/>
      <dgm:t>
        <a:bodyPr/>
        <a:lstStyle/>
        <a:p>
          <a:endParaRPr lang="en-US"/>
        </a:p>
      </dgm:t>
    </dgm:pt>
    <dgm:pt modelId="{E05732EE-E112-4A8D-907D-5659085960DE}">
      <dgm:prSet phldrT="[Text]"/>
      <dgm:spPr>
        <a:solidFill>
          <a:schemeClr val="accent4">
            <a:lumMod val="75000"/>
          </a:schemeClr>
        </a:solidFill>
      </dgm:spPr>
      <dgm:t>
        <a:bodyPr/>
        <a:lstStyle/>
        <a:p>
          <a:r>
            <a:rPr lang="en-US" dirty="0"/>
            <a:t>40s: Bikaner &amp; Jaipur</a:t>
          </a:r>
        </a:p>
      </dgm:t>
    </dgm:pt>
    <dgm:pt modelId="{592008FB-287F-4500-9397-CCD1452BCE22}" type="parTrans" cxnId="{50924949-2FD7-43F8-95AB-C747FB9D92C1}">
      <dgm:prSet/>
      <dgm:spPr/>
      <dgm:t>
        <a:bodyPr/>
        <a:lstStyle/>
        <a:p>
          <a:endParaRPr lang="en-US"/>
        </a:p>
      </dgm:t>
    </dgm:pt>
    <dgm:pt modelId="{FBDBAFA4-34CB-479B-9F29-0A66D832FF11}" type="sibTrans" cxnId="{50924949-2FD7-43F8-95AB-C747FB9D92C1}">
      <dgm:prSet/>
      <dgm:spPr/>
      <dgm:t>
        <a:bodyPr/>
        <a:lstStyle/>
        <a:p>
          <a:endParaRPr lang="en-US"/>
        </a:p>
      </dgm:t>
    </dgm:pt>
    <dgm:pt modelId="{15C0E17C-248F-4558-A4A9-9A7BB46E8864}">
      <dgm:prSet/>
      <dgm:spPr/>
      <dgm:t>
        <a:bodyPr/>
        <a:lstStyle/>
        <a:p>
          <a:r>
            <a:rPr lang="en-US" dirty="0"/>
            <a:t>1917: </a:t>
          </a:r>
          <a:r>
            <a:rPr lang="en-US" dirty="0" err="1"/>
            <a:t>Patiyala</a:t>
          </a:r>
          <a:endParaRPr lang="en-US" dirty="0"/>
        </a:p>
      </dgm:t>
    </dgm:pt>
    <dgm:pt modelId="{03BD9550-6EC2-402D-B3A2-BBE47D430BAE}" type="parTrans" cxnId="{C28BCEBF-436F-483C-84F5-5C4AED751563}">
      <dgm:prSet/>
      <dgm:spPr/>
      <dgm:t>
        <a:bodyPr/>
        <a:lstStyle/>
        <a:p>
          <a:endParaRPr lang="en-US"/>
        </a:p>
      </dgm:t>
    </dgm:pt>
    <dgm:pt modelId="{00020B06-90E0-4662-8C6B-A4C905D3A581}" type="sibTrans" cxnId="{C28BCEBF-436F-483C-84F5-5C4AED751563}">
      <dgm:prSet/>
      <dgm:spPr/>
      <dgm:t>
        <a:bodyPr/>
        <a:lstStyle/>
        <a:p>
          <a:endParaRPr lang="en-US"/>
        </a:p>
      </dgm:t>
    </dgm:pt>
    <dgm:pt modelId="{759E6355-9D2B-43F2-9053-EA8601D8678E}">
      <dgm:prSet/>
      <dgm:spPr/>
      <dgm:t>
        <a:bodyPr/>
        <a:lstStyle/>
        <a:p>
          <a:r>
            <a:rPr lang="en-US" dirty="0"/>
            <a:t>1941: Hyderabad</a:t>
          </a:r>
        </a:p>
      </dgm:t>
    </dgm:pt>
    <dgm:pt modelId="{43D7125A-A79B-4E28-B433-264F59C58B11}" type="parTrans" cxnId="{ED643ED1-5C3C-4044-8A70-FD485DB66525}">
      <dgm:prSet/>
      <dgm:spPr/>
      <dgm:t>
        <a:bodyPr/>
        <a:lstStyle/>
        <a:p>
          <a:endParaRPr lang="en-US"/>
        </a:p>
      </dgm:t>
    </dgm:pt>
    <dgm:pt modelId="{EBFE6085-2A4A-4296-8A5A-E8DCC1E5C847}" type="sibTrans" cxnId="{ED643ED1-5C3C-4044-8A70-FD485DB66525}">
      <dgm:prSet/>
      <dgm:spPr/>
      <dgm:t>
        <a:bodyPr/>
        <a:lstStyle/>
        <a:p>
          <a:endParaRPr lang="en-US"/>
        </a:p>
      </dgm:t>
    </dgm:pt>
    <dgm:pt modelId="{01AA7B21-3085-4CB1-8E1C-DD30FB42C103}">
      <dgm:prSet/>
      <dgm:spPr/>
      <dgm:t>
        <a:bodyPr/>
        <a:lstStyle/>
        <a:p>
          <a:r>
            <a:rPr lang="en-US" dirty="0"/>
            <a:t>Maharaja </a:t>
          </a:r>
          <a:r>
            <a:rPr lang="en-US" dirty="0" err="1"/>
            <a:t>Bhupinder</a:t>
          </a:r>
          <a:r>
            <a:rPr lang="en-US" dirty="0"/>
            <a:t> Singh</a:t>
          </a:r>
        </a:p>
      </dgm:t>
    </dgm:pt>
    <dgm:pt modelId="{D2C9A4C6-A197-4628-9F27-1C5F6D99EFD3}" type="parTrans" cxnId="{CDFA1166-4222-410C-A37A-78C71E04BD0A}">
      <dgm:prSet/>
      <dgm:spPr/>
      <dgm:t>
        <a:bodyPr/>
        <a:lstStyle/>
        <a:p>
          <a:endParaRPr lang="en-US"/>
        </a:p>
      </dgm:t>
    </dgm:pt>
    <dgm:pt modelId="{CB4B5DF9-812D-4305-94ED-C0CCBF678834}" type="sibTrans" cxnId="{CDFA1166-4222-410C-A37A-78C71E04BD0A}">
      <dgm:prSet/>
      <dgm:spPr/>
      <dgm:t>
        <a:bodyPr/>
        <a:lstStyle/>
        <a:p>
          <a:endParaRPr lang="en-US"/>
        </a:p>
      </dgm:t>
    </dgm:pt>
    <dgm:pt modelId="{9EAE9E41-5CDB-431A-BDC6-F22E9367DBD2}">
      <dgm:prSet/>
      <dgm:spPr/>
      <dgm:t>
        <a:bodyPr/>
        <a:lstStyle/>
        <a:p>
          <a:r>
            <a:rPr lang="en-US" dirty="0" err="1"/>
            <a:t>Nizam</a:t>
          </a:r>
          <a:r>
            <a:rPr lang="en-US" dirty="0"/>
            <a:t> Mir Osman Ali Khan; Also issued Osmania Sicca</a:t>
          </a:r>
        </a:p>
      </dgm:t>
    </dgm:pt>
    <dgm:pt modelId="{EC8CAF36-4DDE-4B7C-8EFF-E9B1E9EFA5B9}" type="parTrans" cxnId="{E70885F2-97DC-4B02-A7F6-87944D42D040}">
      <dgm:prSet/>
      <dgm:spPr/>
      <dgm:t>
        <a:bodyPr/>
        <a:lstStyle/>
        <a:p>
          <a:endParaRPr lang="en-US"/>
        </a:p>
      </dgm:t>
    </dgm:pt>
    <dgm:pt modelId="{6CC21794-AC66-4D80-AEF7-C5476AB45C96}" type="sibTrans" cxnId="{E70885F2-97DC-4B02-A7F6-87944D42D040}">
      <dgm:prSet/>
      <dgm:spPr/>
      <dgm:t>
        <a:bodyPr/>
        <a:lstStyle/>
        <a:p>
          <a:endParaRPr lang="en-US"/>
        </a:p>
      </dgm:t>
    </dgm:pt>
    <dgm:pt modelId="{F8711842-1D0A-43E9-9281-483DC215B45A}">
      <dgm:prSet/>
      <dgm:spPr/>
      <dgm:t>
        <a:bodyPr/>
        <a:lstStyle/>
        <a:p>
          <a:r>
            <a:rPr lang="en-US" dirty="0"/>
            <a:t>‘48: Operation Polo.</a:t>
          </a:r>
        </a:p>
      </dgm:t>
    </dgm:pt>
    <dgm:pt modelId="{432F583A-FC1F-46D3-AFF6-9D8C78B77388}" type="parTrans" cxnId="{E67C2FDA-C91A-4520-97BC-BAC0F8C70D9A}">
      <dgm:prSet/>
      <dgm:spPr/>
      <dgm:t>
        <a:bodyPr/>
        <a:lstStyle/>
        <a:p>
          <a:endParaRPr lang="en-US"/>
        </a:p>
      </dgm:t>
    </dgm:pt>
    <dgm:pt modelId="{AD82CD11-8F69-423D-B136-D23168E9D184}" type="sibTrans" cxnId="{E67C2FDA-C91A-4520-97BC-BAC0F8C70D9A}">
      <dgm:prSet/>
      <dgm:spPr/>
      <dgm:t>
        <a:bodyPr/>
        <a:lstStyle/>
        <a:p>
          <a:endParaRPr lang="en-US"/>
        </a:p>
      </dgm:t>
    </dgm:pt>
    <dgm:pt modelId="{8A47A521-5BDF-45C7-BEC8-908152951D58}">
      <dgm:prSet phldrT="[Text]"/>
      <dgm:spPr>
        <a:solidFill>
          <a:schemeClr val="accent4">
            <a:lumMod val="75000"/>
          </a:schemeClr>
        </a:solidFill>
      </dgm:spPr>
      <dgm:t>
        <a:bodyPr/>
        <a:lstStyle/>
        <a:p>
          <a:r>
            <a:rPr lang="en-US" dirty="0"/>
            <a:t>43: Jaipur; 44: Bikaner ► 63: merged</a:t>
          </a:r>
        </a:p>
      </dgm:t>
    </dgm:pt>
    <dgm:pt modelId="{BE27FD48-3491-4123-9311-39ADDC293661}" type="parTrans" cxnId="{AFD71717-5E74-4976-BF6C-EDFCD20510B6}">
      <dgm:prSet/>
      <dgm:spPr/>
      <dgm:t>
        <a:bodyPr/>
        <a:lstStyle/>
        <a:p>
          <a:endParaRPr lang="en-US"/>
        </a:p>
      </dgm:t>
    </dgm:pt>
    <dgm:pt modelId="{D52FB3C6-E31F-407D-A27C-0745E5025D61}" type="sibTrans" cxnId="{AFD71717-5E74-4976-BF6C-EDFCD20510B6}">
      <dgm:prSet/>
      <dgm:spPr/>
      <dgm:t>
        <a:bodyPr/>
        <a:lstStyle/>
        <a:p>
          <a:endParaRPr lang="en-US"/>
        </a:p>
      </dgm:t>
    </dgm:pt>
    <dgm:pt modelId="{F26FA6D8-3CA1-4E97-9E98-21FE50ED7CB5}">
      <dgm:prSet/>
      <dgm:spPr>
        <a:solidFill>
          <a:schemeClr val="accent4">
            <a:lumMod val="75000"/>
          </a:schemeClr>
        </a:solidFill>
      </dgm:spPr>
      <dgm:t>
        <a:bodyPr/>
        <a:lstStyle/>
        <a:p>
          <a:r>
            <a:rPr lang="en-US" dirty="0"/>
            <a:t>1945: Travancore</a:t>
          </a:r>
        </a:p>
      </dgm:t>
    </dgm:pt>
    <dgm:pt modelId="{87A44794-89FB-45B6-ABF1-EB3E2914251B}" type="parTrans" cxnId="{2CC787C2-F10A-4593-ACA3-D2F978241C0F}">
      <dgm:prSet/>
      <dgm:spPr/>
      <dgm:t>
        <a:bodyPr/>
        <a:lstStyle/>
        <a:p>
          <a:endParaRPr lang="en-US"/>
        </a:p>
      </dgm:t>
    </dgm:pt>
    <dgm:pt modelId="{B4223963-0A3B-4AFD-8F89-67583A3DD510}" type="sibTrans" cxnId="{2CC787C2-F10A-4593-ACA3-D2F978241C0F}">
      <dgm:prSet/>
      <dgm:spPr/>
      <dgm:t>
        <a:bodyPr/>
        <a:lstStyle/>
        <a:p>
          <a:endParaRPr lang="en-US"/>
        </a:p>
      </dgm:t>
    </dgm:pt>
    <dgm:pt modelId="{3394D931-D418-47F3-A984-76DC4DBCCF7A}">
      <dgm:prSet/>
      <dgm:spPr>
        <a:solidFill>
          <a:schemeClr val="accent4">
            <a:lumMod val="75000"/>
          </a:schemeClr>
        </a:solidFill>
      </dgm:spPr>
      <dgm:t>
        <a:bodyPr/>
        <a:lstStyle/>
        <a:p>
          <a:r>
            <a:rPr lang="en-US" dirty="0" err="1"/>
            <a:t>Diwan</a:t>
          </a:r>
          <a:r>
            <a:rPr lang="en-US" dirty="0"/>
            <a:t> of Travancore, Kerala</a:t>
          </a:r>
        </a:p>
      </dgm:t>
    </dgm:pt>
    <dgm:pt modelId="{306045D3-CCA7-461C-B02B-48032C7FE90F}" type="parTrans" cxnId="{0E9700AD-E85F-40B3-BF64-F1BAC8FA9C08}">
      <dgm:prSet/>
      <dgm:spPr/>
      <dgm:t>
        <a:bodyPr/>
        <a:lstStyle/>
        <a:p>
          <a:endParaRPr lang="en-US"/>
        </a:p>
      </dgm:t>
    </dgm:pt>
    <dgm:pt modelId="{956DB58B-92BE-4BC6-9195-89921A5F9EC4}" type="sibTrans" cxnId="{0E9700AD-E85F-40B3-BF64-F1BAC8FA9C08}">
      <dgm:prSet/>
      <dgm:spPr/>
      <dgm:t>
        <a:bodyPr/>
        <a:lstStyle/>
        <a:p>
          <a:endParaRPr lang="en-US"/>
        </a:p>
      </dgm:t>
    </dgm:pt>
    <dgm:pt modelId="{57CDDBCC-5751-430A-9195-701769959BF5}">
      <dgm:prSet/>
      <dgm:spPr>
        <a:solidFill>
          <a:schemeClr val="accent2"/>
        </a:solidFill>
      </dgm:spPr>
      <dgm:t>
        <a:bodyPr/>
        <a:lstStyle/>
        <a:p>
          <a:r>
            <a:rPr lang="en-US" sz="2100" dirty="0"/>
            <a:t>MERGED</a:t>
          </a:r>
        </a:p>
      </dgm:t>
    </dgm:pt>
    <dgm:pt modelId="{AA4CF0C2-1718-4CC5-B116-59099652C7E0}" type="parTrans" cxnId="{A8B96FC5-F398-42AD-A25C-1E862226E138}">
      <dgm:prSet/>
      <dgm:spPr/>
      <dgm:t>
        <a:bodyPr/>
        <a:lstStyle/>
        <a:p>
          <a:endParaRPr lang="en-US"/>
        </a:p>
      </dgm:t>
    </dgm:pt>
    <dgm:pt modelId="{C84419A4-D6FC-46CB-8140-9E1BE2849E8D}" type="sibTrans" cxnId="{A8B96FC5-F398-42AD-A25C-1E862226E138}">
      <dgm:prSet/>
      <dgm:spPr/>
      <dgm:t>
        <a:bodyPr/>
        <a:lstStyle/>
        <a:p>
          <a:endParaRPr lang="en-US"/>
        </a:p>
      </dgm:t>
    </dgm:pt>
    <dgm:pt modelId="{2B427FDA-16DB-4CD1-B140-61795D4F0F95}">
      <dgm:prSet custT="1"/>
      <dgm:spPr>
        <a:solidFill>
          <a:schemeClr val="accent2"/>
        </a:solidFill>
      </dgm:spPr>
      <dgm:t>
        <a:bodyPr/>
        <a:lstStyle/>
        <a:p>
          <a:r>
            <a:rPr lang="en-US" sz="2400" dirty="0"/>
            <a:t>2008: Saurashtra</a:t>
          </a:r>
        </a:p>
      </dgm:t>
    </dgm:pt>
    <dgm:pt modelId="{3BD22816-57DD-4803-B320-9E0C0BC1FAC1}" type="parTrans" cxnId="{FB90BB8A-034E-4A1C-81E8-E17F8D48410B}">
      <dgm:prSet/>
      <dgm:spPr/>
      <dgm:t>
        <a:bodyPr/>
        <a:lstStyle/>
        <a:p>
          <a:endParaRPr lang="en-US"/>
        </a:p>
      </dgm:t>
    </dgm:pt>
    <dgm:pt modelId="{B836C84F-C444-4472-A4FA-C1BB183054C1}" type="sibTrans" cxnId="{FB90BB8A-034E-4A1C-81E8-E17F8D48410B}">
      <dgm:prSet/>
      <dgm:spPr/>
      <dgm:t>
        <a:bodyPr/>
        <a:lstStyle/>
        <a:p>
          <a:endParaRPr lang="en-US"/>
        </a:p>
      </dgm:t>
    </dgm:pt>
    <dgm:pt modelId="{46AAC25D-4792-49C9-88A8-08A3E2B706F8}">
      <dgm:prSet custT="1"/>
      <dgm:spPr>
        <a:solidFill>
          <a:schemeClr val="accent2"/>
        </a:solidFill>
      </dgm:spPr>
      <dgm:t>
        <a:bodyPr/>
        <a:lstStyle/>
        <a:p>
          <a:r>
            <a:rPr lang="en-US" sz="2400" dirty="0"/>
            <a:t>2010: Indore</a:t>
          </a:r>
        </a:p>
      </dgm:t>
    </dgm:pt>
    <dgm:pt modelId="{445839E7-FB90-4275-8086-C0198EB7B8BC}" type="parTrans" cxnId="{30200B26-1869-40A1-B95D-FA9BE23E1BE6}">
      <dgm:prSet/>
      <dgm:spPr/>
      <dgm:t>
        <a:bodyPr/>
        <a:lstStyle/>
        <a:p>
          <a:endParaRPr lang="en-US"/>
        </a:p>
      </dgm:t>
    </dgm:pt>
    <dgm:pt modelId="{19204E62-0706-40C7-8F82-D1A077FFE65A}" type="sibTrans" cxnId="{30200B26-1869-40A1-B95D-FA9BE23E1BE6}">
      <dgm:prSet/>
      <dgm:spPr/>
      <dgm:t>
        <a:bodyPr/>
        <a:lstStyle/>
        <a:p>
          <a:endParaRPr lang="en-US"/>
        </a:p>
      </dgm:t>
    </dgm:pt>
    <dgm:pt modelId="{0544F5AD-86F0-443A-8E21-0C95C02B931E}">
      <dgm:prSet phldrT="[Text]"/>
      <dgm:spPr>
        <a:solidFill>
          <a:schemeClr val="accent4">
            <a:lumMod val="75000"/>
          </a:schemeClr>
        </a:solidFill>
      </dgm:spPr>
      <dgm:t>
        <a:bodyPr/>
        <a:lstStyle/>
        <a:p>
          <a:r>
            <a:rPr lang="en-US" dirty="0"/>
            <a:t>73% falls in Q3-2015</a:t>
          </a:r>
        </a:p>
      </dgm:t>
    </dgm:pt>
    <dgm:pt modelId="{19EB5835-8C49-46F9-9E87-827D828ACF6C}" type="parTrans" cxnId="{1A16A7C8-D68F-4B31-900F-CDDBC09C8BD4}">
      <dgm:prSet/>
      <dgm:spPr/>
      <dgm:t>
        <a:bodyPr/>
        <a:lstStyle/>
        <a:p>
          <a:endParaRPr lang="en-US"/>
        </a:p>
      </dgm:t>
    </dgm:pt>
    <dgm:pt modelId="{53382B12-C7F9-4376-8BE7-1AF1CA7ADA7D}" type="sibTrans" cxnId="{1A16A7C8-D68F-4B31-900F-CDDBC09C8BD4}">
      <dgm:prSet/>
      <dgm:spPr/>
      <dgm:t>
        <a:bodyPr/>
        <a:lstStyle/>
        <a:p>
          <a:endParaRPr lang="en-US"/>
        </a:p>
      </dgm:t>
    </dgm:pt>
    <dgm:pt modelId="{F6A80A08-25E1-4EB3-A90E-DDCDAC9AA112}">
      <dgm:prSet phldrT="[Text]"/>
      <dgm:spPr>
        <a:solidFill>
          <a:schemeClr val="accent4">
            <a:lumMod val="75000"/>
          </a:schemeClr>
        </a:solidFill>
      </dgm:spPr>
      <dgm:t>
        <a:bodyPr/>
        <a:lstStyle/>
        <a:p>
          <a:r>
            <a:rPr lang="en-US" dirty="0"/>
            <a:t>SBI owns 90% shares</a:t>
          </a:r>
        </a:p>
      </dgm:t>
    </dgm:pt>
    <dgm:pt modelId="{C3676143-42F8-4A4A-9DFD-7F482FE81053}" type="parTrans" cxnId="{0A7661EF-4598-484F-A824-A506792E037B}">
      <dgm:prSet/>
      <dgm:spPr/>
      <dgm:t>
        <a:bodyPr/>
        <a:lstStyle/>
        <a:p>
          <a:endParaRPr lang="en-US"/>
        </a:p>
      </dgm:t>
    </dgm:pt>
    <dgm:pt modelId="{8273EF07-8FF4-417B-BEB8-5C3CC37DF9C4}" type="sibTrans" cxnId="{0A7661EF-4598-484F-A824-A506792E037B}">
      <dgm:prSet/>
      <dgm:spPr/>
      <dgm:t>
        <a:bodyPr/>
        <a:lstStyle/>
        <a:p>
          <a:endParaRPr lang="en-US"/>
        </a:p>
      </dgm:t>
    </dgm:pt>
    <dgm:pt modelId="{30DE785D-06E0-42EF-91FA-89029718586B}" type="pres">
      <dgm:prSet presAssocID="{D076289B-759C-414D-9273-E7252C84ED48}" presName="diagram" presStyleCnt="0">
        <dgm:presLayoutVars>
          <dgm:dir/>
          <dgm:resizeHandles val="exact"/>
        </dgm:presLayoutVars>
      </dgm:prSet>
      <dgm:spPr/>
    </dgm:pt>
    <dgm:pt modelId="{E0DA40F7-D14A-4CF4-8998-39FA3900B322}" type="pres">
      <dgm:prSet presAssocID="{28D33999-9A60-4116-8487-227CB9DD19FB}" presName="node" presStyleLbl="node1" presStyleIdx="0" presStyleCnt="6">
        <dgm:presLayoutVars>
          <dgm:bulletEnabled val="1"/>
        </dgm:presLayoutVars>
      </dgm:prSet>
      <dgm:spPr/>
    </dgm:pt>
    <dgm:pt modelId="{DAE7B65C-7B0E-43AB-A336-D81FD956CD4F}" type="pres">
      <dgm:prSet presAssocID="{CDE596E0-3128-4C15-8680-53B8DF6C3775}" presName="sibTrans" presStyleCnt="0"/>
      <dgm:spPr/>
    </dgm:pt>
    <dgm:pt modelId="{DACD5BC4-DC69-41D5-8479-EA58745610DA}" type="pres">
      <dgm:prSet presAssocID="{15C0E17C-248F-4558-A4A9-9A7BB46E8864}" presName="node" presStyleLbl="node1" presStyleIdx="1" presStyleCnt="6">
        <dgm:presLayoutVars>
          <dgm:bulletEnabled val="1"/>
        </dgm:presLayoutVars>
      </dgm:prSet>
      <dgm:spPr/>
    </dgm:pt>
    <dgm:pt modelId="{6C2343E6-49D7-4E3C-AB04-29325B3D4C6D}" type="pres">
      <dgm:prSet presAssocID="{00020B06-90E0-4662-8C6B-A4C905D3A581}" presName="sibTrans" presStyleCnt="0"/>
      <dgm:spPr/>
    </dgm:pt>
    <dgm:pt modelId="{16EADA3D-BB03-437C-B8F9-819B3BD75365}" type="pres">
      <dgm:prSet presAssocID="{759E6355-9D2B-43F2-9053-EA8601D8678E}" presName="node" presStyleLbl="node1" presStyleIdx="2" presStyleCnt="6">
        <dgm:presLayoutVars>
          <dgm:bulletEnabled val="1"/>
        </dgm:presLayoutVars>
      </dgm:prSet>
      <dgm:spPr/>
    </dgm:pt>
    <dgm:pt modelId="{351A6F5D-A9DD-4D4D-986D-ACD3D8B355FF}" type="pres">
      <dgm:prSet presAssocID="{EBFE6085-2A4A-4296-8A5A-E8DCC1E5C847}" presName="sibTrans" presStyleCnt="0"/>
      <dgm:spPr/>
    </dgm:pt>
    <dgm:pt modelId="{BB10EACA-93E1-4614-A39E-E1FF68509E0D}" type="pres">
      <dgm:prSet presAssocID="{E05732EE-E112-4A8D-907D-5659085960DE}" presName="node" presStyleLbl="node1" presStyleIdx="3" presStyleCnt="6">
        <dgm:presLayoutVars>
          <dgm:bulletEnabled val="1"/>
        </dgm:presLayoutVars>
      </dgm:prSet>
      <dgm:spPr/>
    </dgm:pt>
    <dgm:pt modelId="{39C84B75-1C26-42F8-9561-AF662E404090}" type="pres">
      <dgm:prSet presAssocID="{FBDBAFA4-34CB-479B-9F29-0A66D832FF11}" presName="sibTrans" presStyleCnt="0"/>
      <dgm:spPr/>
    </dgm:pt>
    <dgm:pt modelId="{C19B91B8-D5F1-4D14-AABF-0D2C02E3CB51}" type="pres">
      <dgm:prSet presAssocID="{F26FA6D8-3CA1-4E97-9E98-21FE50ED7CB5}" presName="node" presStyleLbl="node1" presStyleIdx="4" presStyleCnt="6">
        <dgm:presLayoutVars>
          <dgm:bulletEnabled val="1"/>
        </dgm:presLayoutVars>
      </dgm:prSet>
      <dgm:spPr/>
    </dgm:pt>
    <dgm:pt modelId="{36D0FAC7-C7F9-44E3-A1F1-FCB4B0780CF7}" type="pres">
      <dgm:prSet presAssocID="{B4223963-0A3B-4AFD-8F89-67583A3DD510}" presName="sibTrans" presStyleCnt="0"/>
      <dgm:spPr/>
    </dgm:pt>
    <dgm:pt modelId="{7DFFB226-31C1-4B38-975D-E638BA49B48A}" type="pres">
      <dgm:prSet presAssocID="{57CDDBCC-5751-430A-9195-701769959BF5}" presName="node" presStyleLbl="node1" presStyleIdx="5" presStyleCnt="6">
        <dgm:presLayoutVars>
          <dgm:bulletEnabled val="1"/>
        </dgm:presLayoutVars>
      </dgm:prSet>
      <dgm:spPr/>
    </dgm:pt>
  </dgm:ptLst>
  <dgm:cxnLst>
    <dgm:cxn modelId="{50924949-2FD7-43F8-95AB-C747FB9D92C1}" srcId="{D076289B-759C-414D-9273-E7252C84ED48}" destId="{E05732EE-E112-4A8D-907D-5659085960DE}" srcOrd="3" destOrd="0" parTransId="{592008FB-287F-4500-9397-CCD1452BCE22}" sibTransId="{FBDBAFA4-34CB-479B-9F29-0A66D832FF11}"/>
    <dgm:cxn modelId="{6858A8D9-AE81-4064-BE4A-EE3381B8CC27}" type="presOf" srcId="{46AAC25D-4792-49C9-88A8-08A3E2B706F8}" destId="{7DFFB226-31C1-4B38-975D-E638BA49B48A}" srcOrd="0" destOrd="2" presId="urn:microsoft.com/office/officeart/2005/8/layout/default"/>
    <dgm:cxn modelId="{0FE84E27-07EE-43C9-85AB-09C39328AAE2}" srcId="{28D33999-9A60-4116-8487-227CB9DD19FB}" destId="{263AB8EA-ABC4-4CB2-A480-46BE2C9B086E}" srcOrd="0" destOrd="0" parTransId="{4F7BA68C-2F20-46A3-A48C-8F2B35EC0CE9}" sibTransId="{A699BC7E-DBF6-43BC-9B2B-A97016FBE2E3}"/>
    <dgm:cxn modelId="{1A16A7C8-D68F-4B31-900F-CDDBC09C8BD4}" srcId="{28D33999-9A60-4116-8487-227CB9DD19FB}" destId="{0544F5AD-86F0-443A-8E21-0C95C02B931E}" srcOrd="2" destOrd="0" parTransId="{19EB5835-8C49-46F9-9E87-827D828ACF6C}" sibTransId="{53382B12-C7F9-4376-8BE7-1AF1CA7ADA7D}"/>
    <dgm:cxn modelId="{C8BD1197-687E-45EE-965D-14791608A9CF}" type="presOf" srcId="{15C0E17C-248F-4558-A4A9-9A7BB46E8864}" destId="{DACD5BC4-DC69-41D5-8479-EA58745610DA}" srcOrd="0" destOrd="0" presId="urn:microsoft.com/office/officeart/2005/8/layout/default"/>
    <dgm:cxn modelId="{0DA5AC09-AEDE-4D77-9D01-F8AECCE73C4F}" srcId="{D076289B-759C-414D-9273-E7252C84ED48}" destId="{28D33999-9A60-4116-8487-227CB9DD19FB}" srcOrd="0" destOrd="0" parTransId="{5B0A25C7-8AF5-4F45-9858-02649840B140}" sibTransId="{CDE596E0-3128-4C15-8680-53B8DF6C3775}"/>
    <dgm:cxn modelId="{0A7661EF-4598-484F-A824-A506792E037B}" srcId="{28D33999-9A60-4116-8487-227CB9DD19FB}" destId="{F6A80A08-25E1-4EB3-A90E-DDCDAC9AA112}" srcOrd="1" destOrd="0" parTransId="{C3676143-42F8-4A4A-9DFD-7F482FE81053}" sibTransId="{8273EF07-8FF4-417B-BEB8-5C3CC37DF9C4}"/>
    <dgm:cxn modelId="{ED643ED1-5C3C-4044-8A70-FD485DB66525}" srcId="{D076289B-759C-414D-9273-E7252C84ED48}" destId="{759E6355-9D2B-43F2-9053-EA8601D8678E}" srcOrd="2" destOrd="0" parTransId="{43D7125A-A79B-4E28-B433-264F59C58B11}" sibTransId="{EBFE6085-2A4A-4296-8A5A-E8DCC1E5C847}"/>
    <dgm:cxn modelId="{E70885F2-97DC-4B02-A7F6-87944D42D040}" srcId="{759E6355-9D2B-43F2-9053-EA8601D8678E}" destId="{9EAE9E41-5CDB-431A-BDC6-F22E9367DBD2}" srcOrd="0" destOrd="0" parTransId="{EC8CAF36-4DDE-4B7C-8EFF-E9B1E9EFA5B9}" sibTransId="{6CC21794-AC66-4D80-AEF7-C5476AB45C96}"/>
    <dgm:cxn modelId="{FB90BB8A-034E-4A1C-81E8-E17F8D48410B}" srcId="{57CDDBCC-5751-430A-9195-701769959BF5}" destId="{2B427FDA-16DB-4CD1-B140-61795D4F0F95}" srcOrd="0" destOrd="0" parTransId="{3BD22816-57DD-4803-B320-9E0C0BC1FAC1}" sibTransId="{B836C84F-C444-4472-A4FA-C1BB183054C1}"/>
    <dgm:cxn modelId="{0CE1DC77-BB87-414F-86DF-E63DAB21DD6C}" type="presOf" srcId="{263AB8EA-ABC4-4CB2-A480-46BE2C9B086E}" destId="{E0DA40F7-D14A-4CF4-8998-39FA3900B322}" srcOrd="0" destOrd="1" presId="urn:microsoft.com/office/officeart/2005/8/layout/default"/>
    <dgm:cxn modelId="{493DA34B-B854-44CD-B02F-25E1037EE4FB}" type="presOf" srcId="{28D33999-9A60-4116-8487-227CB9DD19FB}" destId="{E0DA40F7-D14A-4CF4-8998-39FA3900B322}" srcOrd="0" destOrd="0" presId="urn:microsoft.com/office/officeart/2005/8/layout/default"/>
    <dgm:cxn modelId="{42B2E61E-8664-4BE2-8ABA-C723B5BF9CF8}" type="presOf" srcId="{8A47A521-5BDF-45C7-BEC8-908152951D58}" destId="{BB10EACA-93E1-4614-A39E-E1FF68509E0D}" srcOrd="0" destOrd="1" presId="urn:microsoft.com/office/officeart/2005/8/layout/default"/>
    <dgm:cxn modelId="{0082099C-A8D3-49ED-ADB1-3203558A0A36}" type="presOf" srcId="{3394D931-D418-47F3-A984-76DC4DBCCF7A}" destId="{C19B91B8-D5F1-4D14-AABF-0D2C02E3CB51}" srcOrd="0" destOrd="1" presId="urn:microsoft.com/office/officeart/2005/8/layout/default"/>
    <dgm:cxn modelId="{E0261390-D6EB-427A-948A-5C8D7CF928E4}" type="presOf" srcId="{01AA7B21-3085-4CB1-8E1C-DD30FB42C103}" destId="{DACD5BC4-DC69-41D5-8479-EA58745610DA}" srcOrd="0" destOrd="1" presId="urn:microsoft.com/office/officeart/2005/8/layout/default"/>
    <dgm:cxn modelId="{42A01448-D134-4939-8B84-CDFDCB8565E3}" type="presOf" srcId="{759E6355-9D2B-43F2-9053-EA8601D8678E}" destId="{16EADA3D-BB03-437C-B8F9-819B3BD75365}" srcOrd="0" destOrd="0" presId="urn:microsoft.com/office/officeart/2005/8/layout/default"/>
    <dgm:cxn modelId="{A8B96FC5-F398-42AD-A25C-1E862226E138}" srcId="{D076289B-759C-414D-9273-E7252C84ED48}" destId="{57CDDBCC-5751-430A-9195-701769959BF5}" srcOrd="5" destOrd="0" parTransId="{AA4CF0C2-1718-4CC5-B116-59099652C7E0}" sibTransId="{C84419A4-D6FC-46CB-8140-9E1BE2849E8D}"/>
    <dgm:cxn modelId="{B0AA5082-AFF6-4CFF-8DD0-2EC9AA9A37AE}" type="presOf" srcId="{F26FA6D8-3CA1-4E97-9E98-21FE50ED7CB5}" destId="{C19B91B8-D5F1-4D14-AABF-0D2C02E3CB51}" srcOrd="0" destOrd="0" presId="urn:microsoft.com/office/officeart/2005/8/layout/default"/>
    <dgm:cxn modelId="{30200B26-1869-40A1-B95D-FA9BE23E1BE6}" srcId="{57CDDBCC-5751-430A-9195-701769959BF5}" destId="{46AAC25D-4792-49C9-88A8-08A3E2B706F8}" srcOrd="1" destOrd="0" parTransId="{445839E7-FB90-4275-8086-C0198EB7B8BC}" sibTransId="{19204E62-0706-40C7-8F82-D1A077FFE65A}"/>
    <dgm:cxn modelId="{35B11A02-88AC-400A-8595-F9889C3E88A7}" type="presOf" srcId="{9EAE9E41-5CDB-431A-BDC6-F22E9367DBD2}" destId="{16EADA3D-BB03-437C-B8F9-819B3BD75365}" srcOrd="0" destOrd="1" presId="urn:microsoft.com/office/officeart/2005/8/layout/default"/>
    <dgm:cxn modelId="{0E9700AD-E85F-40B3-BF64-F1BAC8FA9C08}" srcId="{F26FA6D8-3CA1-4E97-9E98-21FE50ED7CB5}" destId="{3394D931-D418-47F3-A984-76DC4DBCCF7A}" srcOrd="0" destOrd="0" parTransId="{306045D3-CCA7-461C-B02B-48032C7FE90F}" sibTransId="{956DB58B-92BE-4BC6-9195-89921A5F9EC4}"/>
    <dgm:cxn modelId="{2CC787C2-F10A-4593-ACA3-D2F978241C0F}" srcId="{D076289B-759C-414D-9273-E7252C84ED48}" destId="{F26FA6D8-3CA1-4E97-9E98-21FE50ED7CB5}" srcOrd="4" destOrd="0" parTransId="{87A44794-89FB-45B6-ABF1-EB3E2914251B}" sibTransId="{B4223963-0A3B-4AFD-8F89-67583A3DD510}"/>
    <dgm:cxn modelId="{E67C2FDA-C91A-4520-97BC-BAC0F8C70D9A}" srcId="{759E6355-9D2B-43F2-9053-EA8601D8678E}" destId="{F8711842-1D0A-43E9-9281-483DC215B45A}" srcOrd="1" destOrd="0" parTransId="{432F583A-FC1F-46D3-AFF6-9D8C78B77388}" sibTransId="{AD82CD11-8F69-423D-B136-D23168E9D184}"/>
    <dgm:cxn modelId="{F701B62B-0451-4202-9009-BE8D22A5EFFB}" type="presOf" srcId="{2B427FDA-16DB-4CD1-B140-61795D4F0F95}" destId="{7DFFB226-31C1-4B38-975D-E638BA49B48A}" srcOrd="0" destOrd="1" presId="urn:microsoft.com/office/officeart/2005/8/layout/default"/>
    <dgm:cxn modelId="{CDFA1166-4222-410C-A37A-78C71E04BD0A}" srcId="{15C0E17C-248F-4558-A4A9-9A7BB46E8864}" destId="{01AA7B21-3085-4CB1-8E1C-DD30FB42C103}" srcOrd="0" destOrd="0" parTransId="{D2C9A4C6-A197-4628-9F27-1C5F6D99EFD3}" sibTransId="{CB4B5DF9-812D-4305-94ED-C0CCBF678834}"/>
    <dgm:cxn modelId="{424C1780-1E31-49C4-BD00-5BAEA082EC81}" type="presOf" srcId="{D076289B-759C-414D-9273-E7252C84ED48}" destId="{30DE785D-06E0-42EF-91FA-89029718586B}" srcOrd="0" destOrd="0" presId="urn:microsoft.com/office/officeart/2005/8/layout/default"/>
    <dgm:cxn modelId="{C28BCEBF-436F-483C-84F5-5C4AED751563}" srcId="{D076289B-759C-414D-9273-E7252C84ED48}" destId="{15C0E17C-248F-4558-A4A9-9A7BB46E8864}" srcOrd="1" destOrd="0" parTransId="{03BD9550-6EC2-402D-B3A2-BBE47D430BAE}" sibTransId="{00020B06-90E0-4662-8C6B-A4C905D3A581}"/>
    <dgm:cxn modelId="{A0875A86-D569-4DDE-9581-F8A7047EA6F6}" type="presOf" srcId="{E05732EE-E112-4A8D-907D-5659085960DE}" destId="{BB10EACA-93E1-4614-A39E-E1FF68509E0D}" srcOrd="0" destOrd="0" presId="urn:microsoft.com/office/officeart/2005/8/layout/default"/>
    <dgm:cxn modelId="{5548C3AD-8F26-4B2A-9644-AB0E26476761}" type="presOf" srcId="{F6A80A08-25E1-4EB3-A90E-DDCDAC9AA112}" destId="{E0DA40F7-D14A-4CF4-8998-39FA3900B322}" srcOrd="0" destOrd="2" presId="urn:microsoft.com/office/officeart/2005/8/layout/default"/>
    <dgm:cxn modelId="{1463BAAD-5052-4F70-AAD9-FAC0B2E078CA}" type="presOf" srcId="{0544F5AD-86F0-443A-8E21-0C95C02B931E}" destId="{E0DA40F7-D14A-4CF4-8998-39FA3900B322}" srcOrd="0" destOrd="3" presId="urn:microsoft.com/office/officeart/2005/8/layout/default"/>
    <dgm:cxn modelId="{AFD71717-5E74-4976-BF6C-EDFCD20510B6}" srcId="{E05732EE-E112-4A8D-907D-5659085960DE}" destId="{8A47A521-5BDF-45C7-BEC8-908152951D58}" srcOrd="0" destOrd="0" parTransId="{BE27FD48-3491-4123-9311-39ADDC293661}" sibTransId="{D52FB3C6-E31F-407D-A27C-0745E5025D61}"/>
    <dgm:cxn modelId="{49DF11EF-9B0B-4EE9-BA52-A4C300CC47EF}" type="presOf" srcId="{F8711842-1D0A-43E9-9281-483DC215B45A}" destId="{16EADA3D-BB03-437C-B8F9-819B3BD75365}" srcOrd="0" destOrd="2" presId="urn:microsoft.com/office/officeart/2005/8/layout/default"/>
    <dgm:cxn modelId="{312B3F2C-DE80-4084-BCCF-88759EEBE98F}" type="presOf" srcId="{57CDDBCC-5751-430A-9195-701769959BF5}" destId="{7DFFB226-31C1-4B38-975D-E638BA49B48A}" srcOrd="0" destOrd="0" presId="urn:microsoft.com/office/officeart/2005/8/layout/default"/>
    <dgm:cxn modelId="{E681E6A4-94B0-465C-8068-E4058DF3E24C}" type="presParOf" srcId="{30DE785D-06E0-42EF-91FA-89029718586B}" destId="{E0DA40F7-D14A-4CF4-8998-39FA3900B322}" srcOrd="0" destOrd="0" presId="urn:microsoft.com/office/officeart/2005/8/layout/default"/>
    <dgm:cxn modelId="{A525774C-646E-4217-81F0-EA3F6F2102A1}" type="presParOf" srcId="{30DE785D-06E0-42EF-91FA-89029718586B}" destId="{DAE7B65C-7B0E-43AB-A336-D81FD956CD4F}" srcOrd="1" destOrd="0" presId="urn:microsoft.com/office/officeart/2005/8/layout/default"/>
    <dgm:cxn modelId="{6B1ABB72-38AD-443E-B284-DADFD27B1D87}" type="presParOf" srcId="{30DE785D-06E0-42EF-91FA-89029718586B}" destId="{DACD5BC4-DC69-41D5-8479-EA58745610DA}" srcOrd="2" destOrd="0" presId="urn:microsoft.com/office/officeart/2005/8/layout/default"/>
    <dgm:cxn modelId="{A1A0C3D6-04A8-43E3-BDF2-342B99E46F75}" type="presParOf" srcId="{30DE785D-06E0-42EF-91FA-89029718586B}" destId="{6C2343E6-49D7-4E3C-AB04-29325B3D4C6D}" srcOrd="3" destOrd="0" presId="urn:microsoft.com/office/officeart/2005/8/layout/default"/>
    <dgm:cxn modelId="{08B1A298-2D5C-4FED-819F-FDCB5A3E0A0D}" type="presParOf" srcId="{30DE785D-06E0-42EF-91FA-89029718586B}" destId="{16EADA3D-BB03-437C-B8F9-819B3BD75365}" srcOrd="4" destOrd="0" presId="urn:microsoft.com/office/officeart/2005/8/layout/default"/>
    <dgm:cxn modelId="{62BDA673-421C-4238-9CBF-17ACB0CD9F6C}" type="presParOf" srcId="{30DE785D-06E0-42EF-91FA-89029718586B}" destId="{351A6F5D-A9DD-4D4D-986D-ACD3D8B355FF}" srcOrd="5" destOrd="0" presId="urn:microsoft.com/office/officeart/2005/8/layout/default"/>
    <dgm:cxn modelId="{113ACD61-6B14-4720-9530-6C2B3F11AA7D}" type="presParOf" srcId="{30DE785D-06E0-42EF-91FA-89029718586B}" destId="{BB10EACA-93E1-4614-A39E-E1FF68509E0D}" srcOrd="6" destOrd="0" presId="urn:microsoft.com/office/officeart/2005/8/layout/default"/>
    <dgm:cxn modelId="{51CD49E3-F9CD-44F8-BD4E-5BF30639EB80}" type="presParOf" srcId="{30DE785D-06E0-42EF-91FA-89029718586B}" destId="{39C84B75-1C26-42F8-9561-AF662E404090}" srcOrd="7" destOrd="0" presId="urn:microsoft.com/office/officeart/2005/8/layout/default"/>
    <dgm:cxn modelId="{AD20FAA7-3996-4107-8B1F-FA29B3D81745}" type="presParOf" srcId="{30DE785D-06E0-42EF-91FA-89029718586B}" destId="{C19B91B8-D5F1-4D14-AABF-0D2C02E3CB51}" srcOrd="8" destOrd="0" presId="urn:microsoft.com/office/officeart/2005/8/layout/default"/>
    <dgm:cxn modelId="{180F3DFE-EF39-44D4-8FDC-9379C8FEE1CD}" type="presParOf" srcId="{30DE785D-06E0-42EF-91FA-89029718586B}" destId="{36D0FAC7-C7F9-44E3-A1F1-FCB4B0780CF7}" srcOrd="9" destOrd="0" presId="urn:microsoft.com/office/officeart/2005/8/layout/default"/>
    <dgm:cxn modelId="{60F092FA-168D-43F0-B6AE-89E91EA09BAE}" type="presParOf" srcId="{30DE785D-06E0-42EF-91FA-89029718586B}" destId="{7DFFB226-31C1-4B38-975D-E638BA49B48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DEEB88-53B5-4CBA-BE25-8493E0E65BB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70A44CA-1BF6-44DD-A686-A3F148FC87AE}">
      <dgm:prSet phldrT="[Text]"/>
      <dgm:spPr/>
      <dgm:t>
        <a:bodyPr/>
        <a:lstStyle/>
        <a:p>
          <a:r>
            <a:rPr lang="en-US" dirty="0"/>
            <a:t>Pro</a:t>
          </a:r>
        </a:p>
      </dgm:t>
    </dgm:pt>
    <dgm:pt modelId="{54767885-D2F4-4ECE-A391-12446A7EB5DC}" type="parTrans" cxnId="{6817636F-26E2-411C-9157-A1FFDB8CD401}">
      <dgm:prSet/>
      <dgm:spPr/>
      <dgm:t>
        <a:bodyPr/>
        <a:lstStyle/>
        <a:p>
          <a:endParaRPr lang="en-US"/>
        </a:p>
      </dgm:t>
    </dgm:pt>
    <dgm:pt modelId="{BACC5720-1373-4FA1-8EA1-359B13F32CAA}" type="sibTrans" cxnId="{6817636F-26E2-411C-9157-A1FFDB8CD401}">
      <dgm:prSet/>
      <dgm:spPr/>
      <dgm:t>
        <a:bodyPr/>
        <a:lstStyle/>
        <a:p>
          <a:endParaRPr lang="en-US"/>
        </a:p>
      </dgm:t>
    </dgm:pt>
    <dgm:pt modelId="{6733A3C7-E85B-44D3-B732-28C8D4F99976}">
      <dgm:prSet phldrT="[Text]"/>
      <dgm:spPr/>
      <dgm:t>
        <a:bodyPr/>
        <a:lstStyle/>
        <a:p>
          <a:r>
            <a:rPr lang="en-US" dirty="0"/>
            <a:t>All </a:t>
          </a:r>
          <a:r>
            <a:rPr lang="en-US" dirty="0" err="1"/>
            <a:t>asso</a:t>
          </a:r>
          <a:r>
            <a:rPr lang="en-US" dirty="0"/>
            <a:t>. posted losses</a:t>
          </a:r>
        </a:p>
      </dgm:t>
    </dgm:pt>
    <dgm:pt modelId="{B4D34BD6-D599-4805-B2D7-638FB9EBE931}" type="parTrans" cxnId="{77AEC757-5E52-4B17-957B-2A2AB9CD54E7}">
      <dgm:prSet/>
      <dgm:spPr/>
      <dgm:t>
        <a:bodyPr/>
        <a:lstStyle/>
        <a:p>
          <a:endParaRPr lang="en-US"/>
        </a:p>
      </dgm:t>
    </dgm:pt>
    <dgm:pt modelId="{F7BD9346-34A4-450F-897E-E2D188500E9F}" type="sibTrans" cxnId="{77AEC757-5E52-4B17-957B-2A2AB9CD54E7}">
      <dgm:prSet/>
      <dgm:spPr/>
      <dgm:t>
        <a:bodyPr/>
        <a:lstStyle/>
        <a:p>
          <a:endParaRPr lang="en-US"/>
        </a:p>
      </dgm:t>
    </dgm:pt>
    <dgm:pt modelId="{A0CC0A82-C742-4F39-9A49-1CF7687C1649}">
      <dgm:prSet phldrT="[Text]"/>
      <dgm:spPr/>
      <dgm:t>
        <a:bodyPr/>
        <a:lstStyle/>
        <a:p>
          <a:r>
            <a:rPr lang="en-US" dirty="0"/>
            <a:t>Anti</a:t>
          </a:r>
        </a:p>
      </dgm:t>
    </dgm:pt>
    <dgm:pt modelId="{70F41DED-6640-44C2-9176-CB43C9837C7A}" type="parTrans" cxnId="{0D3ABE38-F752-4787-B3F4-F2E83CFDD003}">
      <dgm:prSet/>
      <dgm:spPr/>
      <dgm:t>
        <a:bodyPr/>
        <a:lstStyle/>
        <a:p>
          <a:endParaRPr lang="en-US"/>
        </a:p>
      </dgm:t>
    </dgm:pt>
    <dgm:pt modelId="{AC11346B-79ED-4CCC-86C8-62D274694573}" type="sibTrans" cxnId="{0D3ABE38-F752-4787-B3F4-F2E83CFDD003}">
      <dgm:prSet/>
      <dgm:spPr/>
      <dgm:t>
        <a:bodyPr/>
        <a:lstStyle/>
        <a:p>
          <a:endParaRPr lang="en-US"/>
        </a:p>
      </dgm:t>
    </dgm:pt>
    <dgm:pt modelId="{3CEF5AAB-A06E-4A3D-8B24-1B3661B4D94D}">
      <dgm:prSet phldrT="[Text]"/>
      <dgm:spPr/>
      <dgm:t>
        <a:bodyPr/>
        <a:lstStyle/>
        <a:p>
          <a:r>
            <a:rPr lang="en-US" dirty="0"/>
            <a:t>Strained balance sheet. </a:t>
          </a:r>
        </a:p>
      </dgm:t>
    </dgm:pt>
    <dgm:pt modelId="{6EB14AB6-AF94-43FB-9F67-AB1DF3BDCB28}" type="parTrans" cxnId="{07C4BCF6-505A-4ABB-BCF1-4146B66E68B8}">
      <dgm:prSet/>
      <dgm:spPr/>
      <dgm:t>
        <a:bodyPr/>
        <a:lstStyle/>
        <a:p>
          <a:endParaRPr lang="en-US"/>
        </a:p>
      </dgm:t>
    </dgm:pt>
    <dgm:pt modelId="{C0133923-A171-485B-8D0E-89E5B7F34491}" type="sibTrans" cxnId="{07C4BCF6-505A-4ABB-BCF1-4146B66E68B8}">
      <dgm:prSet/>
      <dgm:spPr/>
      <dgm:t>
        <a:bodyPr/>
        <a:lstStyle/>
        <a:p>
          <a:endParaRPr lang="en-US"/>
        </a:p>
      </dgm:t>
    </dgm:pt>
    <dgm:pt modelId="{39F5351F-D6F3-4319-975F-A2D6BACC1866}">
      <dgm:prSet phldrT="[Text]"/>
      <dgm:spPr/>
      <dgm:t>
        <a:bodyPr/>
        <a:lstStyle/>
        <a:p>
          <a:r>
            <a:rPr lang="en-US" dirty="0"/>
            <a:t>Streamlining operational efficiency.</a:t>
          </a:r>
        </a:p>
      </dgm:t>
    </dgm:pt>
    <dgm:pt modelId="{CD096917-2337-4CEB-9181-286E4189B0B7}" type="parTrans" cxnId="{FB93A3B3-F432-4937-A10E-1DBD34170CA2}">
      <dgm:prSet/>
      <dgm:spPr/>
      <dgm:t>
        <a:bodyPr/>
        <a:lstStyle/>
        <a:p>
          <a:endParaRPr lang="en-US"/>
        </a:p>
      </dgm:t>
    </dgm:pt>
    <dgm:pt modelId="{8B06C5B4-DA41-4BD1-88AD-5A7DF70C3E60}" type="sibTrans" cxnId="{FB93A3B3-F432-4937-A10E-1DBD34170CA2}">
      <dgm:prSet/>
      <dgm:spPr/>
      <dgm:t>
        <a:bodyPr/>
        <a:lstStyle/>
        <a:p>
          <a:endParaRPr lang="en-US"/>
        </a:p>
      </dgm:t>
    </dgm:pt>
    <dgm:pt modelId="{70EEECA3-218A-4B20-BB2A-7468D9FDBC1D}">
      <dgm:prSet phldrT="[Text]"/>
      <dgm:spPr/>
      <dgm:t>
        <a:bodyPr/>
        <a:lstStyle/>
        <a:p>
          <a:r>
            <a:rPr lang="en-US" dirty="0"/>
            <a:t>Streamlining customer accounts, </a:t>
          </a:r>
          <a:r>
            <a:rPr lang="en-US" dirty="0" err="1"/>
            <a:t>netbanking</a:t>
          </a:r>
          <a:r>
            <a:rPr lang="en-US" dirty="0"/>
            <a:t>, HR, etc. will take one year</a:t>
          </a:r>
        </a:p>
      </dgm:t>
    </dgm:pt>
    <dgm:pt modelId="{7B82A98D-EDFD-42C3-9B63-E624BD73574F}" type="parTrans" cxnId="{05B95103-9033-4597-BE17-03608165ADAE}">
      <dgm:prSet/>
      <dgm:spPr/>
      <dgm:t>
        <a:bodyPr/>
        <a:lstStyle/>
        <a:p>
          <a:endParaRPr lang="en-US"/>
        </a:p>
      </dgm:t>
    </dgm:pt>
    <dgm:pt modelId="{DAE0FEB5-C945-460D-88F9-37BD94E8C4C0}" type="sibTrans" cxnId="{05B95103-9033-4597-BE17-03608165ADAE}">
      <dgm:prSet/>
      <dgm:spPr/>
      <dgm:t>
        <a:bodyPr/>
        <a:lstStyle/>
        <a:p>
          <a:endParaRPr lang="en-US"/>
        </a:p>
      </dgm:t>
    </dgm:pt>
    <dgm:pt modelId="{9FA6B322-9B53-4D3C-866C-19CE193D1F1F}">
      <dgm:prSet phldrT="[Text]"/>
      <dgm:spPr/>
      <dgm:t>
        <a:bodyPr/>
        <a:lstStyle/>
        <a:p>
          <a:r>
            <a:rPr lang="en-US" dirty="0"/>
            <a:t>Bank employee union opposed</a:t>
          </a:r>
        </a:p>
      </dgm:t>
    </dgm:pt>
    <dgm:pt modelId="{7CDBE0AB-B14E-423E-A52B-92F1036168C2}" type="parTrans" cxnId="{C5B03E16-53E5-4C63-BD3D-9DAA1E3357F3}">
      <dgm:prSet/>
      <dgm:spPr/>
      <dgm:t>
        <a:bodyPr/>
        <a:lstStyle/>
        <a:p>
          <a:endParaRPr lang="en-US"/>
        </a:p>
      </dgm:t>
    </dgm:pt>
    <dgm:pt modelId="{91EFDB3A-5DA3-469A-A667-12F22CBBEB67}" type="sibTrans" cxnId="{C5B03E16-53E5-4C63-BD3D-9DAA1E3357F3}">
      <dgm:prSet/>
      <dgm:spPr/>
      <dgm:t>
        <a:bodyPr/>
        <a:lstStyle/>
        <a:p>
          <a:endParaRPr lang="en-US"/>
        </a:p>
      </dgm:t>
    </dgm:pt>
    <dgm:pt modelId="{23DBD417-72BA-43E2-AC52-6E01CC8E6643}">
      <dgm:prSet phldrT="[Text]"/>
      <dgm:spPr/>
      <dgm:t>
        <a:bodyPr/>
        <a:lstStyle/>
        <a:p>
          <a:r>
            <a:rPr lang="en-US" dirty="0"/>
            <a:t>Can finance corporate, even their overseas acquisition </a:t>
          </a:r>
        </a:p>
      </dgm:t>
    </dgm:pt>
    <dgm:pt modelId="{6D50FE1A-A2E4-4AF5-AAFA-0170DBE71A67}" type="parTrans" cxnId="{EDC710FB-9A0E-4FFF-92CA-8786C4AF8E8D}">
      <dgm:prSet/>
      <dgm:spPr/>
      <dgm:t>
        <a:bodyPr/>
        <a:lstStyle/>
        <a:p>
          <a:endParaRPr lang="en-US"/>
        </a:p>
      </dgm:t>
    </dgm:pt>
    <dgm:pt modelId="{74F277E2-43EE-4D95-ADBB-9C847A841730}" type="sibTrans" cxnId="{EDC710FB-9A0E-4FFF-92CA-8786C4AF8E8D}">
      <dgm:prSet/>
      <dgm:spPr/>
      <dgm:t>
        <a:bodyPr/>
        <a:lstStyle/>
        <a:p>
          <a:endParaRPr lang="en-US"/>
        </a:p>
      </dgm:t>
    </dgm:pt>
    <dgm:pt modelId="{D4B84BBC-B561-4498-86E9-44136C1E33F6}">
      <dgm:prSet phldrT="[Text]"/>
      <dgm:spPr/>
      <dgm:t>
        <a:bodyPr/>
        <a:lstStyle/>
        <a:p>
          <a:r>
            <a:rPr lang="en-US" dirty="0"/>
            <a:t>Alleviate BASEL capital req. (</a:t>
          </a:r>
          <a:r>
            <a:rPr lang="en-US" dirty="0">
              <a:hlinkClick xmlns:r="http://schemas.openxmlformats.org/officeDocument/2006/relationships" r:id="rId1"/>
            </a:rPr>
            <a:t>BES161/P4</a:t>
          </a:r>
          <a:r>
            <a:rPr lang="en-US" dirty="0"/>
            <a:t>)</a:t>
          </a:r>
        </a:p>
      </dgm:t>
    </dgm:pt>
    <dgm:pt modelId="{25604103-381E-400C-BF53-CB8C8A1E2C45}" type="parTrans" cxnId="{2200BB22-A1A2-4B5F-A547-BC2BD7AFB2C6}">
      <dgm:prSet/>
      <dgm:spPr/>
      <dgm:t>
        <a:bodyPr/>
        <a:lstStyle/>
        <a:p>
          <a:endParaRPr lang="en-US"/>
        </a:p>
      </dgm:t>
    </dgm:pt>
    <dgm:pt modelId="{CFACDAB3-1968-4EAF-9A2D-A0B933F72DA0}" type="sibTrans" cxnId="{2200BB22-A1A2-4B5F-A547-BC2BD7AFB2C6}">
      <dgm:prSet/>
      <dgm:spPr/>
      <dgm:t>
        <a:bodyPr/>
        <a:lstStyle/>
        <a:p>
          <a:endParaRPr lang="en-US"/>
        </a:p>
      </dgm:t>
    </dgm:pt>
    <dgm:pt modelId="{F80F4970-D277-440E-B067-EE762954EBCC}">
      <dgm:prSet phldrT="[Text]"/>
      <dgm:spPr/>
      <dgm:t>
        <a:bodyPr/>
        <a:lstStyle/>
        <a:p>
          <a:r>
            <a:rPr lang="en-US" dirty="0"/>
            <a:t>Merger = 1% cheaper loans in a year (Arundhati Bhattacharya)</a:t>
          </a:r>
        </a:p>
      </dgm:t>
    </dgm:pt>
    <dgm:pt modelId="{AC9069D5-C62A-4DD9-A7CD-2ACEF5D6EE79}" type="parTrans" cxnId="{9DD313C8-B66E-48B6-995A-B36F520746FF}">
      <dgm:prSet/>
      <dgm:spPr/>
      <dgm:t>
        <a:bodyPr/>
        <a:lstStyle/>
        <a:p>
          <a:endParaRPr lang="en-US"/>
        </a:p>
      </dgm:t>
    </dgm:pt>
    <dgm:pt modelId="{BBEEBBDE-8930-4F9F-A5C1-0BFB0A208B8C}" type="sibTrans" cxnId="{9DD313C8-B66E-48B6-995A-B36F520746FF}">
      <dgm:prSet/>
      <dgm:spPr/>
      <dgm:t>
        <a:bodyPr/>
        <a:lstStyle/>
        <a:p>
          <a:endParaRPr lang="en-US"/>
        </a:p>
      </dgm:t>
    </dgm:pt>
    <dgm:pt modelId="{F27C26C6-379A-4EC0-AA4F-A30E550D260E}" type="pres">
      <dgm:prSet presAssocID="{7EDEEB88-53B5-4CBA-BE25-8493E0E65BB3}" presName="Name0" presStyleCnt="0">
        <dgm:presLayoutVars>
          <dgm:dir/>
          <dgm:animLvl val="lvl"/>
          <dgm:resizeHandles val="exact"/>
        </dgm:presLayoutVars>
      </dgm:prSet>
      <dgm:spPr/>
    </dgm:pt>
    <dgm:pt modelId="{6431E7DA-8F0E-43F4-8D3E-32C634DD4226}" type="pres">
      <dgm:prSet presAssocID="{E70A44CA-1BF6-44DD-A686-A3F148FC87AE}" presName="composite" presStyleCnt="0"/>
      <dgm:spPr/>
    </dgm:pt>
    <dgm:pt modelId="{09D94BAB-BD9C-4A95-A457-03B046581052}" type="pres">
      <dgm:prSet presAssocID="{E70A44CA-1BF6-44DD-A686-A3F148FC87AE}" presName="parTx" presStyleLbl="alignNode1" presStyleIdx="0" presStyleCnt="2">
        <dgm:presLayoutVars>
          <dgm:chMax val="0"/>
          <dgm:chPref val="0"/>
          <dgm:bulletEnabled val="1"/>
        </dgm:presLayoutVars>
      </dgm:prSet>
      <dgm:spPr/>
    </dgm:pt>
    <dgm:pt modelId="{85F07129-A97E-44BF-845F-D748A7530BAB}" type="pres">
      <dgm:prSet presAssocID="{E70A44CA-1BF6-44DD-A686-A3F148FC87AE}" presName="desTx" presStyleLbl="alignAccFollowNode1" presStyleIdx="0" presStyleCnt="2">
        <dgm:presLayoutVars>
          <dgm:bulletEnabled val="1"/>
        </dgm:presLayoutVars>
      </dgm:prSet>
      <dgm:spPr/>
    </dgm:pt>
    <dgm:pt modelId="{F7E92A8E-9211-4F3B-B694-59BCE521379F}" type="pres">
      <dgm:prSet presAssocID="{BACC5720-1373-4FA1-8EA1-359B13F32CAA}" presName="space" presStyleCnt="0"/>
      <dgm:spPr/>
    </dgm:pt>
    <dgm:pt modelId="{450B0496-09C2-4037-99EB-554FE845731A}" type="pres">
      <dgm:prSet presAssocID="{A0CC0A82-C742-4F39-9A49-1CF7687C1649}" presName="composite" presStyleCnt="0"/>
      <dgm:spPr/>
    </dgm:pt>
    <dgm:pt modelId="{0D77EC8B-2529-4280-AE29-D697864A9C08}" type="pres">
      <dgm:prSet presAssocID="{A0CC0A82-C742-4F39-9A49-1CF7687C1649}" presName="parTx" presStyleLbl="alignNode1" presStyleIdx="1" presStyleCnt="2">
        <dgm:presLayoutVars>
          <dgm:chMax val="0"/>
          <dgm:chPref val="0"/>
          <dgm:bulletEnabled val="1"/>
        </dgm:presLayoutVars>
      </dgm:prSet>
      <dgm:spPr/>
    </dgm:pt>
    <dgm:pt modelId="{7FA319B3-434C-411D-B6BC-535B9CF009EE}" type="pres">
      <dgm:prSet presAssocID="{A0CC0A82-C742-4F39-9A49-1CF7687C1649}" presName="desTx" presStyleLbl="alignAccFollowNode1" presStyleIdx="1" presStyleCnt="2">
        <dgm:presLayoutVars>
          <dgm:bulletEnabled val="1"/>
        </dgm:presLayoutVars>
      </dgm:prSet>
      <dgm:spPr/>
    </dgm:pt>
  </dgm:ptLst>
  <dgm:cxnLst>
    <dgm:cxn modelId="{ADE36725-3B5E-4779-8F06-38F6898A9430}" type="presOf" srcId="{7EDEEB88-53B5-4CBA-BE25-8493E0E65BB3}" destId="{F27C26C6-379A-4EC0-AA4F-A30E550D260E}" srcOrd="0" destOrd="0" presId="urn:microsoft.com/office/officeart/2005/8/layout/hList1"/>
    <dgm:cxn modelId="{63551DFE-3B51-4397-B8E4-9F4DE4321C43}" type="presOf" srcId="{A0CC0A82-C742-4F39-9A49-1CF7687C1649}" destId="{0D77EC8B-2529-4280-AE29-D697864A9C08}" srcOrd="0" destOrd="0" presId="urn:microsoft.com/office/officeart/2005/8/layout/hList1"/>
    <dgm:cxn modelId="{9DD313C8-B66E-48B6-995A-B36F520746FF}" srcId="{E70A44CA-1BF6-44DD-A686-A3F148FC87AE}" destId="{F80F4970-D277-440E-B067-EE762954EBCC}" srcOrd="2" destOrd="0" parTransId="{AC9069D5-C62A-4DD9-A7CD-2ACEF5D6EE79}" sibTransId="{BBEEBBDE-8930-4F9F-A5C1-0BFB0A208B8C}"/>
    <dgm:cxn modelId="{C5B03E16-53E5-4C63-BD3D-9DAA1E3357F3}" srcId="{A0CC0A82-C742-4F39-9A49-1CF7687C1649}" destId="{9FA6B322-9B53-4D3C-866C-19CE193D1F1F}" srcOrd="2" destOrd="0" parTransId="{7CDBE0AB-B14E-423E-A52B-92F1036168C2}" sibTransId="{91EFDB3A-5DA3-469A-A667-12F22CBBEB67}"/>
    <dgm:cxn modelId="{A139B1B6-EE0A-4F1B-86C7-C22B796456F3}" type="presOf" srcId="{D4B84BBC-B561-4498-86E9-44136C1E33F6}" destId="{85F07129-A97E-44BF-845F-D748A7530BAB}" srcOrd="0" destOrd="3" presId="urn:microsoft.com/office/officeart/2005/8/layout/hList1"/>
    <dgm:cxn modelId="{337D6D8E-68F6-4998-AA06-24657DFAEA49}" type="presOf" srcId="{70EEECA3-218A-4B20-BB2A-7468D9FDBC1D}" destId="{7FA319B3-434C-411D-B6BC-535B9CF009EE}" srcOrd="0" destOrd="1" presId="urn:microsoft.com/office/officeart/2005/8/layout/hList1"/>
    <dgm:cxn modelId="{A24BB075-0A10-43B6-9CC8-E89A44CDA910}" type="presOf" srcId="{F80F4970-D277-440E-B067-EE762954EBCC}" destId="{85F07129-A97E-44BF-845F-D748A7530BAB}" srcOrd="0" destOrd="2" presId="urn:microsoft.com/office/officeart/2005/8/layout/hList1"/>
    <dgm:cxn modelId="{745C3D0B-084D-44F4-BAE2-711D64D247BE}" type="presOf" srcId="{23DBD417-72BA-43E2-AC52-6E01CC8E6643}" destId="{85F07129-A97E-44BF-845F-D748A7530BAB}" srcOrd="0" destOrd="4" presId="urn:microsoft.com/office/officeart/2005/8/layout/hList1"/>
    <dgm:cxn modelId="{0D3ABE38-F752-4787-B3F4-F2E83CFDD003}" srcId="{7EDEEB88-53B5-4CBA-BE25-8493E0E65BB3}" destId="{A0CC0A82-C742-4F39-9A49-1CF7687C1649}" srcOrd="1" destOrd="0" parTransId="{70F41DED-6640-44C2-9176-CB43C9837C7A}" sibTransId="{AC11346B-79ED-4CCC-86C8-62D274694573}"/>
    <dgm:cxn modelId="{B429C940-46DB-4C92-AF0D-FE374D0605FD}" type="presOf" srcId="{3CEF5AAB-A06E-4A3D-8B24-1B3661B4D94D}" destId="{7FA319B3-434C-411D-B6BC-535B9CF009EE}" srcOrd="0" destOrd="0" presId="urn:microsoft.com/office/officeart/2005/8/layout/hList1"/>
    <dgm:cxn modelId="{712581B0-FA1F-441C-8E23-4D3B2A793D8E}" type="presOf" srcId="{39F5351F-D6F3-4319-975F-A2D6BACC1866}" destId="{85F07129-A97E-44BF-845F-D748A7530BAB}" srcOrd="0" destOrd="1" presId="urn:microsoft.com/office/officeart/2005/8/layout/hList1"/>
    <dgm:cxn modelId="{EDC710FB-9A0E-4FFF-92CA-8786C4AF8E8D}" srcId="{E70A44CA-1BF6-44DD-A686-A3F148FC87AE}" destId="{23DBD417-72BA-43E2-AC52-6E01CC8E6643}" srcOrd="4" destOrd="0" parTransId="{6D50FE1A-A2E4-4AF5-AAFA-0170DBE71A67}" sibTransId="{74F277E2-43EE-4D95-ADBB-9C847A841730}"/>
    <dgm:cxn modelId="{2527BC43-421D-4E28-9B3A-4EFBC7157039}" type="presOf" srcId="{9FA6B322-9B53-4D3C-866C-19CE193D1F1F}" destId="{7FA319B3-434C-411D-B6BC-535B9CF009EE}" srcOrd="0" destOrd="2" presId="urn:microsoft.com/office/officeart/2005/8/layout/hList1"/>
    <dgm:cxn modelId="{FB93A3B3-F432-4937-A10E-1DBD34170CA2}" srcId="{E70A44CA-1BF6-44DD-A686-A3F148FC87AE}" destId="{39F5351F-D6F3-4319-975F-A2D6BACC1866}" srcOrd="1" destOrd="0" parTransId="{CD096917-2337-4CEB-9181-286E4189B0B7}" sibTransId="{8B06C5B4-DA41-4BD1-88AD-5A7DF70C3E60}"/>
    <dgm:cxn modelId="{05B95103-9033-4597-BE17-03608165ADAE}" srcId="{A0CC0A82-C742-4F39-9A49-1CF7687C1649}" destId="{70EEECA3-218A-4B20-BB2A-7468D9FDBC1D}" srcOrd="1" destOrd="0" parTransId="{7B82A98D-EDFD-42C3-9B63-E624BD73574F}" sibTransId="{DAE0FEB5-C945-460D-88F9-37BD94E8C4C0}"/>
    <dgm:cxn modelId="{F8904418-F85B-42B8-B379-9AD3F1DAC6EC}" type="presOf" srcId="{E70A44CA-1BF6-44DD-A686-A3F148FC87AE}" destId="{09D94BAB-BD9C-4A95-A457-03B046581052}" srcOrd="0" destOrd="0" presId="urn:microsoft.com/office/officeart/2005/8/layout/hList1"/>
    <dgm:cxn modelId="{2200BB22-A1A2-4B5F-A547-BC2BD7AFB2C6}" srcId="{E70A44CA-1BF6-44DD-A686-A3F148FC87AE}" destId="{D4B84BBC-B561-4498-86E9-44136C1E33F6}" srcOrd="3" destOrd="0" parTransId="{25604103-381E-400C-BF53-CB8C8A1E2C45}" sibTransId="{CFACDAB3-1968-4EAF-9A2D-A0B933F72DA0}"/>
    <dgm:cxn modelId="{6817636F-26E2-411C-9157-A1FFDB8CD401}" srcId="{7EDEEB88-53B5-4CBA-BE25-8493E0E65BB3}" destId="{E70A44CA-1BF6-44DD-A686-A3F148FC87AE}" srcOrd="0" destOrd="0" parTransId="{54767885-D2F4-4ECE-A391-12446A7EB5DC}" sibTransId="{BACC5720-1373-4FA1-8EA1-359B13F32CAA}"/>
    <dgm:cxn modelId="{1C5A5F83-69B4-4EEF-A99B-69BDB9AF971E}" type="presOf" srcId="{6733A3C7-E85B-44D3-B732-28C8D4F99976}" destId="{85F07129-A97E-44BF-845F-D748A7530BAB}" srcOrd="0" destOrd="0" presId="urn:microsoft.com/office/officeart/2005/8/layout/hList1"/>
    <dgm:cxn modelId="{77AEC757-5E52-4B17-957B-2A2AB9CD54E7}" srcId="{E70A44CA-1BF6-44DD-A686-A3F148FC87AE}" destId="{6733A3C7-E85B-44D3-B732-28C8D4F99976}" srcOrd="0" destOrd="0" parTransId="{B4D34BD6-D599-4805-B2D7-638FB9EBE931}" sibTransId="{F7BD9346-34A4-450F-897E-E2D188500E9F}"/>
    <dgm:cxn modelId="{07C4BCF6-505A-4ABB-BCF1-4146B66E68B8}" srcId="{A0CC0A82-C742-4F39-9A49-1CF7687C1649}" destId="{3CEF5AAB-A06E-4A3D-8B24-1B3661B4D94D}" srcOrd="0" destOrd="0" parTransId="{6EB14AB6-AF94-43FB-9F67-AB1DF3BDCB28}" sibTransId="{C0133923-A171-485B-8D0E-89E5B7F34491}"/>
    <dgm:cxn modelId="{88348F2B-A870-440C-BF37-B26E9E7B97F4}" type="presParOf" srcId="{F27C26C6-379A-4EC0-AA4F-A30E550D260E}" destId="{6431E7DA-8F0E-43F4-8D3E-32C634DD4226}" srcOrd="0" destOrd="0" presId="urn:microsoft.com/office/officeart/2005/8/layout/hList1"/>
    <dgm:cxn modelId="{0E41A54B-1C8B-411F-8F99-8BC25AD754B5}" type="presParOf" srcId="{6431E7DA-8F0E-43F4-8D3E-32C634DD4226}" destId="{09D94BAB-BD9C-4A95-A457-03B046581052}" srcOrd="0" destOrd="0" presId="urn:microsoft.com/office/officeart/2005/8/layout/hList1"/>
    <dgm:cxn modelId="{C4497941-2A06-43D3-887D-FA78F76D7820}" type="presParOf" srcId="{6431E7DA-8F0E-43F4-8D3E-32C634DD4226}" destId="{85F07129-A97E-44BF-845F-D748A7530BAB}" srcOrd="1" destOrd="0" presId="urn:microsoft.com/office/officeart/2005/8/layout/hList1"/>
    <dgm:cxn modelId="{828ECE9A-976A-42EF-A7A0-DCC3670CD971}" type="presParOf" srcId="{F27C26C6-379A-4EC0-AA4F-A30E550D260E}" destId="{F7E92A8E-9211-4F3B-B694-59BCE521379F}" srcOrd="1" destOrd="0" presId="urn:microsoft.com/office/officeart/2005/8/layout/hList1"/>
    <dgm:cxn modelId="{8F4E9CA5-D84C-44C6-9638-78BAB8174323}" type="presParOf" srcId="{F27C26C6-379A-4EC0-AA4F-A30E550D260E}" destId="{450B0496-09C2-4037-99EB-554FE845731A}" srcOrd="2" destOrd="0" presId="urn:microsoft.com/office/officeart/2005/8/layout/hList1"/>
    <dgm:cxn modelId="{0AEA7DC6-94D0-49AE-924C-F74B035A2D90}" type="presParOf" srcId="{450B0496-09C2-4037-99EB-554FE845731A}" destId="{0D77EC8B-2529-4280-AE29-D697864A9C08}" srcOrd="0" destOrd="0" presId="urn:microsoft.com/office/officeart/2005/8/layout/hList1"/>
    <dgm:cxn modelId="{ABE703BB-1ED4-4205-929F-1EDA97FD30E6}" type="presParOf" srcId="{450B0496-09C2-4037-99EB-554FE845731A}" destId="{7FA319B3-434C-411D-B6BC-535B9CF009E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4772B9C-9719-4FB7-AD89-C299AA6BDAE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22DE6A62-A180-4385-A197-92AB75BDC997}">
      <dgm:prSet phldrT="[Text]" custT="1"/>
      <dgm:spPr/>
      <dgm:t>
        <a:bodyPr/>
        <a:lstStyle/>
        <a:p>
          <a:r>
            <a:rPr lang="en-US" sz="2000" dirty="0">
              <a:solidFill>
                <a:schemeClr val="bg1"/>
              </a:solidFill>
              <a:latin typeface="Franklin Gothic Medium Cond" panose="020B0606030402020204" pitchFamily="34" charset="0"/>
            </a:rPr>
            <a:t>Small </a:t>
          </a:r>
          <a:r>
            <a:rPr lang="en-US" sz="2000" dirty="0" err="1">
              <a:solidFill>
                <a:schemeClr val="bg1"/>
              </a:solidFill>
              <a:latin typeface="Franklin Gothic Medium Cond" panose="020B0606030402020204" pitchFamily="34" charset="0"/>
            </a:rPr>
            <a:t>F.Banks</a:t>
          </a:r>
          <a:endParaRPr lang="en-US" sz="2000" dirty="0">
            <a:solidFill>
              <a:schemeClr val="bg1"/>
            </a:solidFill>
            <a:latin typeface="Franklin Gothic Medium Cond" panose="020B0606030402020204" pitchFamily="34" charset="0"/>
          </a:endParaRPr>
        </a:p>
      </dgm:t>
    </dgm:pt>
    <dgm:pt modelId="{38F242D2-9D3F-4E34-A521-BD1364D8C9E2}" type="parTrans" cxnId="{5C3D92F6-510A-4B47-AB74-61CC703E6279}">
      <dgm:prSet/>
      <dgm:spPr/>
      <dgm:t>
        <a:bodyPr/>
        <a:lstStyle/>
        <a:p>
          <a:endParaRPr lang="en-US"/>
        </a:p>
      </dgm:t>
    </dgm:pt>
    <dgm:pt modelId="{EA4D9859-B673-4318-ADB0-B822DA5AB2E9}" type="sibTrans" cxnId="{5C3D92F6-510A-4B47-AB74-61CC703E6279}">
      <dgm:prSet/>
      <dgm:spPr/>
      <dgm:t>
        <a:bodyPr/>
        <a:lstStyle/>
        <a:p>
          <a:endParaRPr lang="en-US"/>
        </a:p>
      </dgm:t>
    </dgm:pt>
    <dgm:pt modelId="{173B7872-B014-464C-9579-8B2FCE5EC90E}">
      <dgm:prSet phldrT="[Text]" custT="1"/>
      <dgm:spPr/>
      <dgm:t>
        <a:bodyPr/>
        <a:lstStyle/>
        <a:p>
          <a:r>
            <a:rPr lang="en-US" sz="2000" dirty="0">
              <a:solidFill>
                <a:schemeClr val="bg1"/>
              </a:solidFill>
              <a:latin typeface="Franklin Gothic Medium Cond" panose="020B0606030402020204" pitchFamily="34" charset="0"/>
            </a:rPr>
            <a:t>Payment Banks</a:t>
          </a:r>
        </a:p>
      </dgm:t>
    </dgm:pt>
    <dgm:pt modelId="{86D70380-DAF0-4514-B713-5EA1387F8E42}" type="parTrans" cxnId="{8B91026E-6EBB-40A8-A06F-51E1A5C01923}">
      <dgm:prSet/>
      <dgm:spPr/>
      <dgm:t>
        <a:bodyPr/>
        <a:lstStyle/>
        <a:p>
          <a:endParaRPr lang="en-US"/>
        </a:p>
      </dgm:t>
    </dgm:pt>
    <dgm:pt modelId="{FEC48339-E554-4C93-AAC8-BAD38EC02590}" type="sibTrans" cxnId="{8B91026E-6EBB-40A8-A06F-51E1A5C01923}">
      <dgm:prSet/>
      <dgm:spPr/>
      <dgm:t>
        <a:bodyPr/>
        <a:lstStyle/>
        <a:p>
          <a:endParaRPr lang="en-US"/>
        </a:p>
      </dgm:t>
    </dgm:pt>
    <dgm:pt modelId="{7DAEB959-13F7-4A5C-8530-483CDBAF1184}">
      <dgm:prSet phldrT="[Text]" custT="1"/>
      <dgm:spPr/>
      <dgm:t>
        <a:bodyPr/>
        <a:lstStyle/>
        <a:p>
          <a:r>
            <a:rPr lang="en-US" sz="2000" dirty="0">
              <a:solidFill>
                <a:schemeClr val="bg1"/>
              </a:solidFill>
              <a:latin typeface="Franklin Gothic Medium Cond" panose="020B0606030402020204" pitchFamily="34" charset="0"/>
            </a:rPr>
            <a:t>Wholesale Banks</a:t>
          </a:r>
        </a:p>
      </dgm:t>
    </dgm:pt>
    <dgm:pt modelId="{0B32B899-17E4-47BE-B847-64CDCA4F1FAE}" type="parTrans" cxnId="{1E012DB8-A0E9-4E47-B940-D4B215E995DF}">
      <dgm:prSet/>
      <dgm:spPr/>
      <dgm:t>
        <a:bodyPr/>
        <a:lstStyle/>
        <a:p>
          <a:endParaRPr lang="en-US"/>
        </a:p>
      </dgm:t>
    </dgm:pt>
    <dgm:pt modelId="{2EF94B16-A6DF-480E-BD94-92C4BD97ED2F}" type="sibTrans" cxnId="{1E012DB8-A0E9-4E47-B940-D4B215E995DF}">
      <dgm:prSet/>
      <dgm:spPr/>
      <dgm:t>
        <a:bodyPr/>
        <a:lstStyle/>
        <a:p>
          <a:endParaRPr lang="en-US"/>
        </a:p>
      </dgm:t>
    </dgm:pt>
    <dgm:pt modelId="{3B90FCFE-3560-4CAC-AA50-4B5AAB1C3DA1}">
      <dgm:prSet phldrT="[Text]" custT="1"/>
      <dgm:spPr/>
      <dgm:t>
        <a:bodyPr/>
        <a:lstStyle/>
        <a:p>
          <a:r>
            <a:rPr lang="en-US" sz="2000" dirty="0">
              <a:solidFill>
                <a:schemeClr val="bg1"/>
              </a:solidFill>
              <a:latin typeface="Franklin Gothic Medium Cond" panose="020B0606030402020204" pitchFamily="34" charset="0"/>
            </a:rPr>
            <a:t>Custodian Banks</a:t>
          </a:r>
        </a:p>
      </dgm:t>
    </dgm:pt>
    <dgm:pt modelId="{D3C2D4AE-D98A-438F-B111-E17CD820B1D2}" type="parTrans" cxnId="{5160F26E-DD5F-48AC-8F7F-FD0A919C8DA8}">
      <dgm:prSet/>
      <dgm:spPr/>
      <dgm:t>
        <a:bodyPr/>
        <a:lstStyle/>
        <a:p>
          <a:endParaRPr lang="en-US"/>
        </a:p>
      </dgm:t>
    </dgm:pt>
    <dgm:pt modelId="{5498BB68-0A45-46B8-B751-317B8E2C8F05}" type="sibTrans" cxnId="{5160F26E-DD5F-48AC-8F7F-FD0A919C8DA8}">
      <dgm:prSet/>
      <dgm:spPr/>
      <dgm:t>
        <a:bodyPr/>
        <a:lstStyle/>
        <a:p>
          <a:endParaRPr lang="en-US"/>
        </a:p>
      </dgm:t>
    </dgm:pt>
    <dgm:pt modelId="{84038107-FA4E-47D9-BC61-6E7229B219C5}" type="pres">
      <dgm:prSet presAssocID="{34772B9C-9719-4FB7-AD89-C299AA6BDAEB}" presName="Name0" presStyleCnt="0">
        <dgm:presLayoutVars>
          <dgm:dir/>
          <dgm:resizeHandles val="exact"/>
        </dgm:presLayoutVars>
      </dgm:prSet>
      <dgm:spPr/>
    </dgm:pt>
    <dgm:pt modelId="{BE7A56AB-91DC-45C9-9667-D16E75C013F7}" type="pres">
      <dgm:prSet presAssocID="{22DE6A62-A180-4385-A197-92AB75BDC997}" presName="compNode" presStyleCnt="0"/>
      <dgm:spPr/>
    </dgm:pt>
    <dgm:pt modelId="{7712FCAC-58DB-4E2F-A997-78A486AB7FEB}" type="pres">
      <dgm:prSet presAssocID="{22DE6A62-A180-4385-A197-92AB75BDC997}" presName="pictRect" presStyleLbl="node1" presStyleIdx="0" presStyleCnt="4"/>
      <dgm:spPr>
        <a:blipFill rotWithShape="1">
          <a:blip xmlns:r="http://schemas.openxmlformats.org/officeDocument/2006/relationships" r:embed="rId1"/>
          <a:stretch>
            <a:fillRect/>
          </a:stretch>
        </a:blipFill>
      </dgm:spPr>
    </dgm:pt>
    <dgm:pt modelId="{01C02AFE-1BE5-460C-A7F4-7C5CEB3B14E8}" type="pres">
      <dgm:prSet presAssocID="{22DE6A62-A180-4385-A197-92AB75BDC997}" presName="textRect" presStyleLbl="revTx" presStyleIdx="0" presStyleCnt="4">
        <dgm:presLayoutVars>
          <dgm:bulletEnabled val="1"/>
        </dgm:presLayoutVars>
      </dgm:prSet>
      <dgm:spPr/>
    </dgm:pt>
    <dgm:pt modelId="{B59C00E4-C184-41E5-85B1-DE709224D3E3}" type="pres">
      <dgm:prSet presAssocID="{EA4D9859-B673-4318-ADB0-B822DA5AB2E9}" presName="sibTrans" presStyleLbl="sibTrans2D1" presStyleIdx="0" presStyleCnt="0"/>
      <dgm:spPr/>
    </dgm:pt>
    <dgm:pt modelId="{82FBC8D2-5EE8-4FD0-8EBE-8F0022F603CB}" type="pres">
      <dgm:prSet presAssocID="{173B7872-B014-464C-9579-8B2FCE5EC90E}" presName="compNode" presStyleCnt="0"/>
      <dgm:spPr/>
    </dgm:pt>
    <dgm:pt modelId="{A5592D08-C1CC-43B9-94AF-2EC92C298B2F}" type="pres">
      <dgm:prSet presAssocID="{173B7872-B014-464C-9579-8B2FCE5EC90E}" presName="pictRect" presStyleLbl="node1" presStyleIdx="1" presStyleCnt="4"/>
      <dgm:spPr>
        <a:blipFill rotWithShape="1">
          <a:blip xmlns:r="http://schemas.openxmlformats.org/officeDocument/2006/relationships" r:embed="rId2"/>
          <a:stretch>
            <a:fillRect/>
          </a:stretch>
        </a:blipFill>
      </dgm:spPr>
    </dgm:pt>
    <dgm:pt modelId="{A5C33AD1-B0F9-4E2B-A0D9-2CB2D50F0370}" type="pres">
      <dgm:prSet presAssocID="{173B7872-B014-464C-9579-8B2FCE5EC90E}" presName="textRect" presStyleLbl="revTx" presStyleIdx="1" presStyleCnt="4">
        <dgm:presLayoutVars>
          <dgm:bulletEnabled val="1"/>
        </dgm:presLayoutVars>
      </dgm:prSet>
      <dgm:spPr/>
    </dgm:pt>
    <dgm:pt modelId="{24BED2C7-1EC7-4285-8AD4-DAC52764E7D9}" type="pres">
      <dgm:prSet presAssocID="{FEC48339-E554-4C93-AAC8-BAD38EC02590}" presName="sibTrans" presStyleLbl="sibTrans2D1" presStyleIdx="0" presStyleCnt="0"/>
      <dgm:spPr/>
    </dgm:pt>
    <dgm:pt modelId="{3B4462F0-E27C-4074-962A-F733A04F354B}" type="pres">
      <dgm:prSet presAssocID="{7DAEB959-13F7-4A5C-8530-483CDBAF1184}" presName="compNode" presStyleCnt="0"/>
      <dgm:spPr/>
    </dgm:pt>
    <dgm:pt modelId="{7005283C-C444-42BD-94E4-1FABE6EC2FDE}" type="pres">
      <dgm:prSet presAssocID="{7DAEB959-13F7-4A5C-8530-483CDBAF1184}" presName="pictRect" presStyleLbl="node1" presStyleIdx="2" presStyleCnt="4"/>
      <dgm:spPr>
        <a:blipFill rotWithShape="1">
          <a:blip xmlns:r="http://schemas.openxmlformats.org/officeDocument/2006/relationships" r:embed="rId3"/>
          <a:stretch>
            <a:fillRect/>
          </a:stretch>
        </a:blipFill>
      </dgm:spPr>
    </dgm:pt>
    <dgm:pt modelId="{5006AD35-6C57-4DCA-8123-BED21648AC01}" type="pres">
      <dgm:prSet presAssocID="{7DAEB959-13F7-4A5C-8530-483CDBAF1184}" presName="textRect" presStyleLbl="revTx" presStyleIdx="2" presStyleCnt="4">
        <dgm:presLayoutVars>
          <dgm:bulletEnabled val="1"/>
        </dgm:presLayoutVars>
      </dgm:prSet>
      <dgm:spPr/>
    </dgm:pt>
    <dgm:pt modelId="{A21F0910-C72F-4DD3-B91E-552BE931D7D0}" type="pres">
      <dgm:prSet presAssocID="{2EF94B16-A6DF-480E-BD94-92C4BD97ED2F}" presName="sibTrans" presStyleLbl="sibTrans2D1" presStyleIdx="0" presStyleCnt="0"/>
      <dgm:spPr/>
    </dgm:pt>
    <dgm:pt modelId="{E3F4F438-992D-4626-88A9-80ABC9063E45}" type="pres">
      <dgm:prSet presAssocID="{3B90FCFE-3560-4CAC-AA50-4B5AAB1C3DA1}" presName="compNode" presStyleCnt="0"/>
      <dgm:spPr/>
    </dgm:pt>
    <dgm:pt modelId="{34855DFD-283D-4DF5-8F39-BE5305DC9D34}" type="pres">
      <dgm:prSet presAssocID="{3B90FCFE-3560-4CAC-AA50-4B5AAB1C3DA1}" presName="pictRect" presStyleLbl="node1" presStyleIdx="3" presStyleCnt="4" custLinFactNeighborX="1327"/>
      <dgm:spPr>
        <a:blipFill rotWithShape="1">
          <a:blip xmlns:r="http://schemas.openxmlformats.org/officeDocument/2006/relationships" r:embed="rId4"/>
          <a:stretch>
            <a:fillRect/>
          </a:stretch>
        </a:blipFill>
      </dgm:spPr>
    </dgm:pt>
    <dgm:pt modelId="{ADC53CE7-A833-4424-BA4D-FDAF1DB87E58}" type="pres">
      <dgm:prSet presAssocID="{3B90FCFE-3560-4CAC-AA50-4B5AAB1C3DA1}" presName="textRect" presStyleLbl="revTx" presStyleIdx="3" presStyleCnt="4">
        <dgm:presLayoutVars>
          <dgm:bulletEnabled val="1"/>
        </dgm:presLayoutVars>
      </dgm:prSet>
      <dgm:spPr/>
    </dgm:pt>
  </dgm:ptLst>
  <dgm:cxnLst>
    <dgm:cxn modelId="{8B91026E-6EBB-40A8-A06F-51E1A5C01923}" srcId="{34772B9C-9719-4FB7-AD89-C299AA6BDAEB}" destId="{173B7872-B014-464C-9579-8B2FCE5EC90E}" srcOrd="1" destOrd="0" parTransId="{86D70380-DAF0-4514-B713-5EA1387F8E42}" sibTransId="{FEC48339-E554-4C93-AAC8-BAD38EC02590}"/>
    <dgm:cxn modelId="{5160F26E-DD5F-48AC-8F7F-FD0A919C8DA8}" srcId="{34772B9C-9719-4FB7-AD89-C299AA6BDAEB}" destId="{3B90FCFE-3560-4CAC-AA50-4B5AAB1C3DA1}" srcOrd="3" destOrd="0" parTransId="{D3C2D4AE-D98A-438F-B111-E17CD820B1D2}" sibTransId="{5498BB68-0A45-46B8-B751-317B8E2C8F05}"/>
    <dgm:cxn modelId="{F849806E-FBF6-47B6-9538-0FDBC22FEC2E}" type="presOf" srcId="{3B90FCFE-3560-4CAC-AA50-4B5AAB1C3DA1}" destId="{ADC53CE7-A833-4424-BA4D-FDAF1DB87E58}" srcOrd="0" destOrd="0" presId="urn:microsoft.com/office/officeart/2005/8/layout/pList1"/>
    <dgm:cxn modelId="{E30756D0-4226-4418-A8F3-83DBD9749DC6}" type="presOf" srcId="{7DAEB959-13F7-4A5C-8530-483CDBAF1184}" destId="{5006AD35-6C57-4DCA-8123-BED21648AC01}" srcOrd="0" destOrd="0" presId="urn:microsoft.com/office/officeart/2005/8/layout/pList1"/>
    <dgm:cxn modelId="{70211253-01EF-4AD0-9B42-327F9E17A349}" type="presOf" srcId="{EA4D9859-B673-4318-ADB0-B822DA5AB2E9}" destId="{B59C00E4-C184-41E5-85B1-DE709224D3E3}" srcOrd="0" destOrd="0" presId="urn:microsoft.com/office/officeart/2005/8/layout/pList1"/>
    <dgm:cxn modelId="{866948AB-A720-4057-A5F7-1FBDB3D5FD3C}" type="presOf" srcId="{34772B9C-9719-4FB7-AD89-C299AA6BDAEB}" destId="{84038107-FA4E-47D9-BC61-6E7229B219C5}" srcOrd="0" destOrd="0" presId="urn:microsoft.com/office/officeart/2005/8/layout/pList1"/>
    <dgm:cxn modelId="{5C3D92F6-510A-4B47-AB74-61CC703E6279}" srcId="{34772B9C-9719-4FB7-AD89-C299AA6BDAEB}" destId="{22DE6A62-A180-4385-A197-92AB75BDC997}" srcOrd="0" destOrd="0" parTransId="{38F242D2-9D3F-4E34-A521-BD1364D8C9E2}" sibTransId="{EA4D9859-B673-4318-ADB0-B822DA5AB2E9}"/>
    <dgm:cxn modelId="{80F9F69D-86F0-4F7D-92D1-97BEFAADBD8C}" type="presOf" srcId="{22DE6A62-A180-4385-A197-92AB75BDC997}" destId="{01C02AFE-1BE5-460C-A7F4-7C5CEB3B14E8}" srcOrd="0" destOrd="0" presId="urn:microsoft.com/office/officeart/2005/8/layout/pList1"/>
    <dgm:cxn modelId="{1E012DB8-A0E9-4E47-B940-D4B215E995DF}" srcId="{34772B9C-9719-4FB7-AD89-C299AA6BDAEB}" destId="{7DAEB959-13F7-4A5C-8530-483CDBAF1184}" srcOrd="2" destOrd="0" parTransId="{0B32B899-17E4-47BE-B847-64CDCA4F1FAE}" sibTransId="{2EF94B16-A6DF-480E-BD94-92C4BD97ED2F}"/>
    <dgm:cxn modelId="{8B50E421-CE43-4D46-9EB3-7E8828531C3B}" type="presOf" srcId="{173B7872-B014-464C-9579-8B2FCE5EC90E}" destId="{A5C33AD1-B0F9-4E2B-A0D9-2CB2D50F0370}" srcOrd="0" destOrd="0" presId="urn:microsoft.com/office/officeart/2005/8/layout/pList1"/>
    <dgm:cxn modelId="{5A5617CB-C8D6-43A3-B98C-5052BB7FB0F3}" type="presOf" srcId="{2EF94B16-A6DF-480E-BD94-92C4BD97ED2F}" destId="{A21F0910-C72F-4DD3-B91E-552BE931D7D0}" srcOrd="0" destOrd="0" presId="urn:microsoft.com/office/officeart/2005/8/layout/pList1"/>
    <dgm:cxn modelId="{23A35387-BC05-4CA3-8E5B-83B3B4D18D9F}" type="presOf" srcId="{FEC48339-E554-4C93-AAC8-BAD38EC02590}" destId="{24BED2C7-1EC7-4285-8AD4-DAC52764E7D9}" srcOrd="0" destOrd="0" presId="urn:microsoft.com/office/officeart/2005/8/layout/pList1"/>
    <dgm:cxn modelId="{AA03E91D-D9AB-4028-A68B-EA373E062561}" type="presParOf" srcId="{84038107-FA4E-47D9-BC61-6E7229B219C5}" destId="{BE7A56AB-91DC-45C9-9667-D16E75C013F7}" srcOrd="0" destOrd="0" presId="urn:microsoft.com/office/officeart/2005/8/layout/pList1"/>
    <dgm:cxn modelId="{CC857F07-D92C-43BC-993B-B21FFEEB7380}" type="presParOf" srcId="{BE7A56AB-91DC-45C9-9667-D16E75C013F7}" destId="{7712FCAC-58DB-4E2F-A997-78A486AB7FEB}" srcOrd="0" destOrd="0" presId="urn:microsoft.com/office/officeart/2005/8/layout/pList1"/>
    <dgm:cxn modelId="{5D020A53-A291-4C05-A2F4-C04F808A4C54}" type="presParOf" srcId="{BE7A56AB-91DC-45C9-9667-D16E75C013F7}" destId="{01C02AFE-1BE5-460C-A7F4-7C5CEB3B14E8}" srcOrd="1" destOrd="0" presId="urn:microsoft.com/office/officeart/2005/8/layout/pList1"/>
    <dgm:cxn modelId="{4FBB97DB-0573-4412-A977-552C3A298345}" type="presParOf" srcId="{84038107-FA4E-47D9-BC61-6E7229B219C5}" destId="{B59C00E4-C184-41E5-85B1-DE709224D3E3}" srcOrd="1" destOrd="0" presId="urn:microsoft.com/office/officeart/2005/8/layout/pList1"/>
    <dgm:cxn modelId="{9C33A516-6523-47AF-A8B6-E20BAB2D965D}" type="presParOf" srcId="{84038107-FA4E-47D9-BC61-6E7229B219C5}" destId="{82FBC8D2-5EE8-4FD0-8EBE-8F0022F603CB}" srcOrd="2" destOrd="0" presId="urn:microsoft.com/office/officeart/2005/8/layout/pList1"/>
    <dgm:cxn modelId="{E32747B5-760E-4EA9-9BBC-1684000029C7}" type="presParOf" srcId="{82FBC8D2-5EE8-4FD0-8EBE-8F0022F603CB}" destId="{A5592D08-C1CC-43B9-94AF-2EC92C298B2F}" srcOrd="0" destOrd="0" presId="urn:microsoft.com/office/officeart/2005/8/layout/pList1"/>
    <dgm:cxn modelId="{5A24FD5F-B37D-4AFE-9DE7-7F43077D2E70}" type="presParOf" srcId="{82FBC8D2-5EE8-4FD0-8EBE-8F0022F603CB}" destId="{A5C33AD1-B0F9-4E2B-A0D9-2CB2D50F0370}" srcOrd="1" destOrd="0" presId="urn:microsoft.com/office/officeart/2005/8/layout/pList1"/>
    <dgm:cxn modelId="{978952D9-6925-4C1C-804E-36B7E1D1A2A5}" type="presParOf" srcId="{84038107-FA4E-47D9-BC61-6E7229B219C5}" destId="{24BED2C7-1EC7-4285-8AD4-DAC52764E7D9}" srcOrd="3" destOrd="0" presId="urn:microsoft.com/office/officeart/2005/8/layout/pList1"/>
    <dgm:cxn modelId="{EA7A86D6-1044-451F-80D5-6E29D22F7360}" type="presParOf" srcId="{84038107-FA4E-47D9-BC61-6E7229B219C5}" destId="{3B4462F0-E27C-4074-962A-F733A04F354B}" srcOrd="4" destOrd="0" presId="urn:microsoft.com/office/officeart/2005/8/layout/pList1"/>
    <dgm:cxn modelId="{E1255AC2-75EB-4BC9-B46E-CCDEA5BA99D0}" type="presParOf" srcId="{3B4462F0-E27C-4074-962A-F733A04F354B}" destId="{7005283C-C444-42BD-94E4-1FABE6EC2FDE}" srcOrd="0" destOrd="0" presId="urn:microsoft.com/office/officeart/2005/8/layout/pList1"/>
    <dgm:cxn modelId="{5EDBF7F4-7857-4571-91D2-DE2CD08879A4}" type="presParOf" srcId="{3B4462F0-E27C-4074-962A-F733A04F354B}" destId="{5006AD35-6C57-4DCA-8123-BED21648AC01}" srcOrd="1" destOrd="0" presId="urn:microsoft.com/office/officeart/2005/8/layout/pList1"/>
    <dgm:cxn modelId="{6E2D416F-E21A-49A0-A4C1-5B2F5AEC684F}" type="presParOf" srcId="{84038107-FA4E-47D9-BC61-6E7229B219C5}" destId="{A21F0910-C72F-4DD3-B91E-552BE931D7D0}" srcOrd="5" destOrd="0" presId="urn:microsoft.com/office/officeart/2005/8/layout/pList1"/>
    <dgm:cxn modelId="{910D5BDD-F5A8-4FC5-A86B-556819DBF3FB}" type="presParOf" srcId="{84038107-FA4E-47D9-BC61-6E7229B219C5}" destId="{E3F4F438-992D-4626-88A9-80ABC9063E45}" srcOrd="6" destOrd="0" presId="urn:microsoft.com/office/officeart/2005/8/layout/pList1"/>
    <dgm:cxn modelId="{6B6C0565-4CEB-4EDE-902B-360B6012E90F}" type="presParOf" srcId="{E3F4F438-992D-4626-88A9-80ABC9063E45}" destId="{34855DFD-283D-4DF5-8F39-BE5305DC9D34}" srcOrd="0" destOrd="0" presId="urn:microsoft.com/office/officeart/2005/8/layout/pList1"/>
    <dgm:cxn modelId="{A6167526-0CA1-49A4-82AF-945213650464}" type="presParOf" srcId="{E3F4F438-992D-4626-88A9-80ABC9063E45}" destId="{ADC53CE7-A833-4424-BA4D-FDAF1DB87E58}"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7D65B-AAB1-49AE-BB7E-BABE2F24138A}">
      <dsp:nvSpPr>
        <dsp:cNvPr id="0" name=""/>
        <dsp:cNvSpPr/>
      </dsp:nvSpPr>
      <dsp:spPr>
        <a:xfrm>
          <a:off x="1236" y="224665"/>
          <a:ext cx="1961846" cy="1351712"/>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673A41-A641-42C7-99E3-4985815A68DB}">
      <dsp:nvSpPr>
        <dsp:cNvPr id="0" name=""/>
        <dsp:cNvSpPr/>
      </dsp:nvSpPr>
      <dsp:spPr>
        <a:xfrm>
          <a:off x="1236" y="1576377"/>
          <a:ext cx="1961846" cy="72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accent2">
                  <a:lumMod val="75000"/>
                </a:schemeClr>
              </a:solidFill>
            </a:rPr>
            <a:t>P2P lending</a:t>
          </a:r>
        </a:p>
      </dsp:txBody>
      <dsp:txXfrm>
        <a:off x="1236" y="1576377"/>
        <a:ext cx="1961846" cy="727845"/>
      </dsp:txXfrm>
    </dsp:sp>
    <dsp:sp modelId="{3D2E0AB5-C590-4AD7-B9EC-3DA566803805}">
      <dsp:nvSpPr>
        <dsp:cNvPr id="0" name=""/>
        <dsp:cNvSpPr/>
      </dsp:nvSpPr>
      <dsp:spPr>
        <a:xfrm>
          <a:off x="2159350" y="224665"/>
          <a:ext cx="1961846" cy="1351712"/>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EF3CC4-024C-41A8-8FB1-1DC690414216}">
      <dsp:nvSpPr>
        <dsp:cNvPr id="0" name=""/>
        <dsp:cNvSpPr/>
      </dsp:nvSpPr>
      <dsp:spPr>
        <a:xfrm>
          <a:off x="2159350" y="1576377"/>
          <a:ext cx="1961846" cy="72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accent2">
                  <a:lumMod val="75000"/>
                </a:schemeClr>
              </a:solidFill>
            </a:rPr>
            <a:t>Deepening Corporate Bond market</a:t>
          </a:r>
        </a:p>
      </dsp:txBody>
      <dsp:txXfrm>
        <a:off x="2159350" y="1576377"/>
        <a:ext cx="1961846" cy="727845"/>
      </dsp:txXfrm>
    </dsp:sp>
    <dsp:sp modelId="{DEF53DD2-C556-4943-A0D5-4619058026D7}">
      <dsp:nvSpPr>
        <dsp:cNvPr id="0" name=""/>
        <dsp:cNvSpPr/>
      </dsp:nvSpPr>
      <dsp:spPr>
        <a:xfrm>
          <a:off x="4317463" y="224665"/>
          <a:ext cx="1961846" cy="1351712"/>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6EE247-28E7-438F-B50D-6BCD4D12F188}">
      <dsp:nvSpPr>
        <dsp:cNvPr id="0" name=""/>
        <dsp:cNvSpPr/>
      </dsp:nvSpPr>
      <dsp:spPr>
        <a:xfrm>
          <a:off x="4317463" y="1576377"/>
          <a:ext cx="1961846" cy="72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accent2">
                  <a:lumMod val="75000"/>
                </a:schemeClr>
              </a:solidFill>
            </a:rPr>
            <a:t>P-Notes KYC</a:t>
          </a:r>
        </a:p>
      </dsp:txBody>
      <dsp:txXfrm>
        <a:off x="4317463" y="1576377"/>
        <a:ext cx="1961846" cy="7278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7233-3941-4B7D-9E51-BD057B983A13}">
      <dsp:nvSpPr>
        <dsp:cNvPr id="0" name=""/>
        <dsp:cNvSpPr/>
      </dsp:nvSpPr>
      <dsp:spPr>
        <a:xfrm>
          <a:off x="42" y="208159"/>
          <a:ext cx="4110954"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Area</a:t>
          </a:r>
        </a:p>
      </dsp:txBody>
      <dsp:txXfrm>
        <a:off x="42" y="208159"/>
        <a:ext cx="4110954" cy="979200"/>
      </dsp:txXfrm>
    </dsp:sp>
    <dsp:sp modelId="{4D2BCF95-093F-4618-9523-FC0AD3872F22}">
      <dsp:nvSpPr>
        <dsp:cNvPr id="0" name=""/>
        <dsp:cNvSpPr/>
      </dsp:nvSpPr>
      <dsp:spPr>
        <a:xfrm>
          <a:off x="42" y="1187359"/>
          <a:ext cx="4110954" cy="38673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Corporate borrowing?</a:t>
          </a:r>
        </a:p>
        <a:p>
          <a:pPr marL="285750" lvl="1" indent="-285750" algn="l" defTabSz="1511300">
            <a:lnSpc>
              <a:spcPct val="90000"/>
            </a:lnSpc>
            <a:spcBef>
              <a:spcPct val="0"/>
            </a:spcBef>
            <a:spcAft>
              <a:spcPct val="15000"/>
            </a:spcAft>
            <a:buChar char="•"/>
          </a:pPr>
          <a:r>
            <a:rPr lang="en-US" sz="3400" kern="1200" dirty="0"/>
            <a:t>Asset bubble?</a:t>
          </a:r>
        </a:p>
        <a:p>
          <a:pPr marL="285750" lvl="1" indent="-285750" algn="l" defTabSz="1511300">
            <a:lnSpc>
              <a:spcPct val="90000"/>
            </a:lnSpc>
            <a:spcBef>
              <a:spcPct val="0"/>
            </a:spcBef>
            <a:spcAft>
              <a:spcPct val="15000"/>
            </a:spcAft>
            <a:buChar char="•"/>
          </a:pPr>
          <a:r>
            <a:rPr lang="en-US" sz="3400" kern="1200" dirty="0"/>
            <a:t>Banking Collapse?</a:t>
          </a:r>
        </a:p>
      </dsp:txBody>
      <dsp:txXfrm>
        <a:off x="42" y="1187359"/>
        <a:ext cx="4110954" cy="3867361"/>
      </dsp:txXfrm>
    </dsp:sp>
    <dsp:sp modelId="{2BF585C9-BD76-46FD-A5BA-3C47FCD04CC3}">
      <dsp:nvSpPr>
        <dsp:cNvPr id="0" name=""/>
        <dsp:cNvSpPr/>
      </dsp:nvSpPr>
      <dsp:spPr>
        <a:xfrm>
          <a:off x="4686531" y="208159"/>
          <a:ext cx="4110954"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Doing / Done</a:t>
          </a:r>
        </a:p>
      </dsp:txBody>
      <dsp:txXfrm>
        <a:off x="4686531" y="208159"/>
        <a:ext cx="4110954" cy="979200"/>
      </dsp:txXfrm>
    </dsp:sp>
    <dsp:sp modelId="{F75E1DE7-5577-438B-8D33-17D3606D9B14}">
      <dsp:nvSpPr>
        <dsp:cNvPr id="0" name=""/>
        <dsp:cNvSpPr/>
      </dsp:nvSpPr>
      <dsp:spPr>
        <a:xfrm>
          <a:off x="4686531" y="1187359"/>
          <a:ext cx="4110954" cy="38673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Balance sheet clean up exercise</a:t>
          </a:r>
        </a:p>
        <a:p>
          <a:pPr marL="285750" lvl="1" indent="-285750" algn="l" defTabSz="1511300">
            <a:lnSpc>
              <a:spcPct val="90000"/>
            </a:lnSpc>
            <a:spcBef>
              <a:spcPct val="0"/>
            </a:spcBef>
            <a:spcAft>
              <a:spcPct val="15000"/>
            </a:spcAft>
            <a:buChar char="•"/>
          </a:pPr>
          <a:r>
            <a:rPr lang="en-US" sz="3400" kern="1200" dirty="0"/>
            <a:t>I&amp;B code.</a:t>
          </a:r>
        </a:p>
        <a:p>
          <a:pPr marL="285750" lvl="1" indent="-285750" algn="l" defTabSz="1511300">
            <a:lnSpc>
              <a:spcPct val="90000"/>
            </a:lnSpc>
            <a:spcBef>
              <a:spcPct val="0"/>
            </a:spcBef>
            <a:spcAft>
              <a:spcPct val="15000"/>
            </a:spcAft>
            <a:buChar char="•"/>
          </a:pPr>
          <a:r>
            <a:rPr lang="en-US" sz="3400" kern="1200" dirty="0"/>
            <a:t>BBB, Consolidation</a:t>
          </a:r>
        </a:p>
        <a:p>
          <a:pPr marL="285750" lvl="1" indent="-285750" algn="l" defTabSz="1511300">
            <a:lnSpc>
              <a:spcPct val="90000"/>
            </a:lnSpc>
            <a:spcBef>
              <a:spcPct val="0"/>
            </a:spcBef>
            <a:spcAft>
              <a:spcPct val="15000"/>
            </a:spcAft>
            <a:buChar char="•"/>
          </a:pPr>
          <a:r>
            <a:rPr lang="en-US" sz="3400" kern="1200" dirty="0">
              <a:solidFill>
                <a:schemeClr val="accent2">
                  <a:lumMod val="75000"/>
                </a:schemeClr>
              </a:solidFill>
            </a:rPr>
            <a:t>P2P lending norms</a:t>
          </a:r>
        </a:p>
        <a:p>
          <a:pPr marL="285750" lvl="1" indent="-285750" algn="l" defTabSz="1511300">
            <a:lnSpc>
              <a:spcPct val="90000"/>
            </a:lnSpc>
            <a:spcBef>
              <a:spcPct val="0"/>
            </a:spcBef>
            <a:spcAft>
              <a:spcPct val="15000"/>
            </a:spcAft>
            <a:buChar char="•"/>
          </a:pPr>
          <a:r>
            <a:rPr lang="en-US" sz="3400" kern="1200" dirty="0">
              <a:solidFill>
                <a:schemeClr val="accent2">
                  <a:lumMod val="75000"/>
                </a:schemeClr>
              </a:solidFill>
            </a:rPr>
            <a:t>Deepening Corporate Bond market</a:t>
          </a:r>
        </a:p>
      </dsp:txBody>
      <dsp:txXfrm>
        <a:off x="4686531" y="1187359"/>
        <a:ext cx="4110954" cy="38673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83F2E-8E35-4EE2-9819-3FC73FD7A5D6}">
      <dsp:nvSpPr>
        <dsp:cNvPr id="0" name=""/>
        <dsp:cNvSpPr/>
      </dsp:nvSpPr>
      <dsp:spPr>
        <a:xfrm rot="16200000">
          <a:off x="327" y="181612"/>
          <a:ext cx="2054447" cy="2054447"/>
        </a:xfrm>
        <a:prstGeom prst="down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t>Seller</a:t>
          </a:r>
        </a:p>
      </dsp:txBody>
      <dsp:txXfrm rot="5400000">
        <a:off x="327" y="695224"/>
        <a:ext cx="1694919" cy="1027223"/>
      </dsp:txXfrm>
    </dsp:sp>
    <dsp:sp modelId="{4AE9CF19-4165-4EBD-8E8C-B8CC33267ECD}">
      <dsp:nvSpPr>
        <dsp:cNvPr id="0" name=""/>
        <dsp:cNvSpPr/>
      </dsp:nvSpPr>
      <dsp:spPr>
        <a:xfrm rot="5400000">
          <a:off x="2173876" y="181612"/>
          <a:ext cx="2054447" cy="2054447"/>
        </a:xfrm>
        <a:prstGeom prst="down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t>Buyer</a:t>
          </a:r>
        </a:p>
      </dsp:txBody>
      <dsp:txXfrm rot="-5400000">
        <a:off x="2533404" y="695224"/>
        <a:ext cx="1694919" cy="10272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83F2E-8E35-4EE2-9819-3FC73FD7A5D6}">
      <dsp:nvSpPr>
        <dsp:cNvPr id="0" name=""/>
        <dsp:cNvSpPr/>
      </dsp:nvSpPr>
      <dsp:spPr>
        <a:xfrm rot="16200000">
          <a:off x="327" y="181612"/>
          <a:ext cx="2054447" cy="2054447"/>
        </a:xfrm>
        <a:prstGeom prst="downArrow">
          <a:avLst>
            <a:gd name="adj1" fmla="val 50000"/>
            <a:gd name="adj2" fmla="val 3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Borrower</a:t>
          </a:r>
        </a:p>
      </dsp:txBody>
      <dsp:txXfrm rot="5400000">
        <a:off x="327" y="695224"/>
        <a:ext cx="1694919" cy="1027223"/>
      </dsp:txXfrm>
    </dsp:sp>
    <dsp:sp modelId="{7B83D9F0-7154-4A5E-8249-E5CED99AE37F}">
      <dsp:nvSpPr>
        <dsp:cNvPr id="0" name=""/>
        <dsp:cNvSpPr/>
      </dsp:nvSpPr>
      <dsp:spPr>
        <a:xfrm rot="5400000">
          <a:off x="2173876" y="181612"/>
          <a:ext cx="2054447" cy="2054447"/>
        </a:xfrm>
        <a:prstGeom prst="downArrow">
          <a:avLst>
            <a:gd name="adj1" fmla="val 50000"/>
            <a:gd name="adj2" fmla="val 35000"/>
          </a:avLst>
        </a:prstGeom>
        <a:solidFill>
          <a:schemeClr val="accent5">
            <a:hueOff val="-14019298"/>
            <a:satOff val="20613"/>
            <a:lumOff val="1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Lender</a:t>
          </a:r>
        </a:p>
      </dsp:txBody>
      <dsp:txXfrm rot="-5400000">
        <a:off x="2533404" y="695224"/>
        <a:ext cx="1694919" cy="10272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7D65B-AAB1-49AE-BB7E-BABE2F24138A}">
      <dsp:nvSpPr>
        <dsp:cNvPr id="0" name=""/>
        <dsp:cNvSpPr/>
      </dsp:nvSpPr>
      <dsp:spPr>
        <a:xfrm>
          <a:off x="1236" y="224665"/>
          <a:ext cx="1961846" cy="1351712"/>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673A41-A641-42C7-99E3-4985815A68DB}">
      <dsp:nvSpPr>
        <dsp:cNvPr id="0" name=""/>
        <dsp:cNvSpPr/>
      </dsp:nvSpPr>
      <dsp:spPr>
        <a:xfrm>
          <a:off x="1236" y="1576377"/>
          <a:ext cx="1961846" cy="72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rPr>
            <a:t>P2P lending</a:t>
          </a:r>
        </a:p>
      </dsp:txBody>
      <dsp:txXfrm>
        <a:off x="1236" y="1576377"/>
        <a:ext cx="1961846" cy="727845"/>
      </dsp:txXfrm>
    </dsp:sp>
    <dsp:sp modelId="{3D2E0AB5-C590-4AD7-B9EC-3DA566803805}">
      <dsp:nvSpPr>
        <dsp:cNvPr id="0" name=""/>
        <dsp:cNvSpPr/>
      </dsp:nvSpPr>
      <dsp:spPr>
        <a:xfrm>
          <a:off x="2159350" y="224665"/>
          <a:ext cx="1961846" cy="1351712"/>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EF3CC4-024C-41A8-8FB1-1DC690414216}">
      <dsp:nvSpPr>
        <dsp:cNvPr id="0" name=""/>
        <dsp:cNvSpPr/>
      </dsp:nvSpPr>
      <dsp:spPr>
        <a:xfrm>
          <a:off x="2159350" y="1576377"/>
          <a:ext cx="1961846" cy="72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rPr>
            <a:t>Deepening Corporate Bond market</a:t>
          </a:r>
        </a:p>
      </dsp:txBody>
      <dsp:txXfrm>
        <a:off x="2159350" y="1576377"/>
        <a:ext cx="1961846" cy="727845"/>
      </dsp:txXfrm>
    </dsp:sp>
    <dsp:sp modelId="{DEF53DD2-C556-4943-A0D5-4619058026D7}">
      <dsp:nvSpPr>
        <dsp:cNvPr id="0" name=""/>
        <dsp:cNvSpPr/>
      </dsp:nvSpPr>
      <dsp:spPr>
        <a:xfrm>
          <a:off x="4317463" y="224665"/>
          <a:ext cx="1961846" cy="1351712"/>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6EE247-28E7-438F-B50D-6BCD4D12F188}">
      <dsp:nvSpPr>
        <dsp:cNvPr id="0" name=""/>
        <dsp:cNvSpPr/>
      </dsp:nvSpPr>
      <dsp:spPr>
        <a:xfrm>
          <a:off x="4317463" y="1576377"/>
          <a:ext cx="1961846" cy="72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rPr>
            <a:t>P-Notes KYC</a:t>
          </a:r>
        </a:p>
      </dsp:txBody>
      <dsp:txXfrm>
        <a:off x="4317463" y="1576377"/>
        <a:ext cx="1961846" cy="7278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33BFB-6314-4ECB-A931-CB55DCDD804C}">
      <dsp:nvSpPr>
        <dsp:cNvPr id="0" name=""/>
        <dsp:cNvSpPr/>
      </dsp:nvSpPr>
      <dsp:spPr>
        <a:xfrm>
          <a:off x="0" y="401809"/>
          <a:ext cx="6296024" cy="941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641" tIns="479044" rIns="48864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e-auction platform for C-Bonds</a:t>
          </a:r>
        </a:p>
      </dsp:txBody>
      <dsp:txXfrm>
        <a:off x="0" y="401809"/>
        <a:ext cx="6296024" cy="941850"/>
      </dsp:txXfrm>
    </dsp:sp>
    <dsp:sp modelId="{7EAC4EFF-E23C-408C-9B28-2DFAF96AC08B}">
      <dsp:nvSpPr>
        <dsp:cNvPr id="0" name=""/>
        <dsp:cNvSpPr/>
      </dsp:nvSpPr>
      <dsp:spPr>
        <a:xfrm>
          <a:off x="314801" y="62329"/>
          <a:ext cx="440721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582" tIns="0" rIns="166582" bIns="0" numCol="1" spcCol="1270" anchor="ctr" anchorCtr="0">
          <a:noAutofit/>
        </a:bodyPr>
        <a:lstStyle/>
        <a:p>
          <a:pPr marL="0" lvl="0" indent="0" algn="l" defTabSz="1022350">
            <a:lnSpc>
              <a:spcPct val="90000"/>
            </a:lnSpc>
            <a:spcBef>
              <a:spcPct val="0"/>
            </a:spcBef>
            <a:spcAft>
              <a:spcPct val="35000"/>
            </a:spcAft>
            <a:buNone/>
          </a:pPr>
          <a:r>
            <a:rPr lang="en-US" sz="2300" kern="1200"/>
            <a:t>SEBI</a:t>
          </a:r>
        </a:p>
      </dsp:txBody>
      <dsp:txXfrm>
        <a:off x="347945" y="95473"/>
        <a:ext cx="4340929" cy="612672"/>
      </dsp:txXfrm>
    </dsp:sp>
    <dsp:sp modelId="{BA9425BE-FB86-400F-93FB-FB87096E4D7E}">
      <dsp:nvSpPr>
        <dsp:cNvPr id="0" name=""/>
        <dsp:cNvSpPr/>
      </dsp:nvSpPr>
      <dsp:spPr>
        <a:xfrm>
          <a:off x="0" y="1807339"/>
          <a:ext cx="6296024" cy="941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641" tIns="479044" rIns="48864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Repo market for C-Bonds</a:t>
          </a:r>
        </a:p>
      </dsp:txBody>
      <dsp:txXfrm>
        <a:off x="0" y="1807339"/>
        <a:ext cx="6296024" cy="941850"/>
      </dsp:txXfrm>
    </dsp:sp>
    <dsp:sp modelId="{E5F1EF9D-0593-4081-BE6D-E8B7646B413B}">
      <dsp:nvSpPr>
        <dsp:cNvPr id="0" name=""/>
        <dsp:cNvSpPr/>
      </dsp:nvSpPr>
      <dsp:spPr>
        <a:xfrm>
          <a:off x="314801" y="1467859"/>
          <a:ext cx="440721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582" tIns="0" rIns="166582" bIns="0" numCol="1" spcCol="1270" anchor="ctr" anchorCtr="0">
          <a:noAutofit/>
        </a:bodyPr>
        <a:lstStyle/>
        <a:p>
          <a:pPr marL="0" lvl="0" indent="0" algn="l" defTabSz="1022350">
            <a:lnSpc>
              <a:spcPct val="90000"/>
            </a:lnSpc>
            <a:spcBef>
              <a:spcPct val="0"/>
            </a:spcBef>
            <a:spcAft>
              <a:spcPct val="35000"/>
            </a:spcAft>
            <a:buNone/>
          </a:pPr>
          <a:r>
            <a:rPr lang="en-US" sz="2300" kern="1200" dirty="0"/>
            <a:t>RBI</a:t>
          </a:r>
        </a:p>
      </dsp:txBody>
      <dsp:txXfrm>
        <a:off x="347945" y="1501003"/>
        <a:ext cx="4340929" cy="612672"/>
      </dsp:txXfrm>
    </dsp:sp>
    <dsp:sp modelId="{8B462146-59E5-41C8-B41D-EC2C18B1C23F}">
      <dsp:nvSpPr>
        <dsp:cNvPr id="0" name=""/>
        <dsp:cNvSpPr/>
      </dsp:nvSpPr>
      <dsp:spPr>
        <a:xfrm>
          <a:off x="0" y="3212869"/>
          <a:ext cx="6296024" cy="15576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641" tIns="479044" rIns="48864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information repository for corporate bonds, covering both primary and secondary market segments</a:t>
          </a:r>
        </a:p>
      </dsp:txBody>
      <dsp:txXfrm>
        <a:off x="0" y="3212869"/>
        <a:ext cx="6296024" cy="1557674"/>
      </dsp:txXfrm>
    </dsp:sp>
    <dsp:sp modelId="{337A0EBF-8AC3-4495-8FBA-CC7396E6EDCB}">
      <dsp:nvSpPr>
        <dsp:cNvPr id="0" name=""/>
        <dsp:cNvSpPr/>
      </dsp:nvSpPr>
      <dsp:spPr>
        <a:xfrm>
          <a:off x="314801" y="2873389"/>
          <a:ext cx="4407217"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582" tIns="0" rIns="166582" bIns="0" numCol="1" spcCol="1270" anchor="ctr" anchorCtr="0">
          <a:noAutofit/>
        </a:bodyPr>
        <a:lstStyle/>
        <a:p>
          <a:pPr marL="0" lvl="0" indent="0" algn="l" defTabSz="1022350">
            <a:lnSpc>
              <a:spcPct val="90000"/>
            </a:lnSpc>
            <a:spcBef>
              <a:spcPct val="0"/>
            </a:spcBef>
            <a:spcAft>
              <a:spcPct val="35000"/>
            </a:spcAft>
            <a:buNone/>
          </a:pPr>
          <a:r>
            <a:rPr lang="en-US" sz="2300" kern="1200"/>
            <a:t>RBI + SEBI</a:t>
          </a:r>
        </a:p>
      </dsp:txBody>
      <dsp:txXfrm>
        <a:off x="347945" y="2906533"/>
        <a:ext cx="4340929" cy="6126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1A090-BB0B-4423-A7CF-7F746FC4FA45}">
      <dsp:nvSpPr>
        <dsp:cNvPr id="0" name=""/>
        <dsp:cNvSpPr/>
      </dsp:nvSpPr>
      <dsp:spPr>
        <a:xfrm>
          <a:off x="4295" y="346143"/>
          <a:ext cx="2197234" cy="946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dirty="0"/>
            <a:t>AIF Cat1 (GOOD)</a:t>
          </a:r>
        </a:p>
      </dsp:txBody>
      <dsp:txXfrm>
        <a:off x="4295" y="346143"/>
        <a:ext cx="2197234" cy="946687"/>
      </dsp:txXfrm>
    </dsp:sp>
    <dsp:sp modelId="{306DEAB8-5174-4341-9A05-0C24F78003BE}">
      <dsp:nvSpPr>
        <dsp:cNvPr id="0" name=""/>
        <dsp:cNvSpPr/>
      </dsp:nvSpPr>
      <dsp:spPr>
        <a:xfrm>
          <a:off x="2201530" y="79887"/>
          <a:ext cx="439446" cy="1479199"/>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EF7041-22B8-4E96-8334-1174837535E5}">
      <dsp:nvSpPr>
        <dsp:cNvPr id="0" name=""/>
        <dsp:cNvSpPr/>
      </dsp:nvSpPr>
      <dsp:spPr>
        <a:xfrm>
          <a:off x="2816755" y="79887"/>
          <a:ext cx="5976477" cy="14791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Angel investors, venture capital funds, SME, infra. Funds</a:t>
          </a:r>
        </a:p>
        <a:p>
          <a:pPr marL="285750" lvl="1" indent="-285750" algn="l" defTabSz="1333500">
            <a:lnSpc>
              <a:spcPct val="90000"/>
            </a:lnSpc>
            <a:spcBef>
              <a:spcPct val="0"/>
            </a:spcBef>
            <a:spcAft>
              <a:spcPct val="15000"/>
            </a:spcAft>
            <a:buChar char="•"/>
          </a:pPr>
          <a:r>
            <a:rPr lang="en-US" sz="3000" kern="1200" dirty="0"/>
            <a:t>Socially, economically desirable</a:t>
          </a:r>
        </a:p>
      </dsp:txBody>
      <dsp:txXfrm>
        <a:off x="2816755" y="79887"/>
        <a:ext cx="5976477" cy="1479199"/>
      </dsp:txXfrm>
    </dsp:sp>
    <dsp:sp modelId="{03C390DC-F0E5-4894-8399-7451F3C7E74A}">
      <dsp:nvSpPr>
        <dsp:cNvPr id="0" name=""/>
        <dsp:cNvSpPr/>
      </dsp:nvSpPr>
      <dsp:spPr>
        <a:xfrm>
          <a:off x="4295" y="1741047"/>
          <a:ext cx="2197234" cy="946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dirty="0"/>
            <a:t>AIF Cat2 (MIXED)</a:t>
          </a:r>
        </a:p>
      </dsp:txBody>
      <dsp:txXfrm>
        <a:off x="4295" y="1741047"/>
        <a:ext cx="2197234" cy="946687"/>
      </dsp:txXfrm>
    </dsp:sp>
    <dsp:sp modelId="{2803035D-0D8E-4C51-977D-37FC5B87ED35}">
      <dsp:nvSpPr>
        <dsp:cNvPr id="0" name=""/>
        <dsp:cNvSpPr/>
      </dsp:nvSpPr>
      <dsp:spPr>
        <a:xfrm>
          <a:off x="2201530" y="1667087"/>
          <a:ext cx="439446" cy="109460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7ECCEF-559E-4128-AF63-60D418FACD5C}">
      <dsp:nvSpPr>
        <dsp:cNvPr id="0" name=""/>
        <dsp:cNvSpPr/>
      </dsp:nvSpPr>
      <dsp:spPr>
        <a:xfrm>
          <a:off x="2816755" y="1667087"/>
          <a:ext cx="5976477" cy="1094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Not in cat. 1 or 2</a:t>
          </a:r>
        </a:p>
        <a:p>
          <a:pPr marL="285750" lvl="1" indent="-285750" algn="l" defTabSz="1333500">
            <a:lnSpc>
              <a:spcPct val="90000"/>
            </a:lnSpc>
            <a:spcBef>
              <a:spcPct val="0"/>
            </a:spcBef>
            <a:spcAft>
              <a:spcPct val="15000"/>
            </a:spcAft>
            <a:buChar char="•"/>
          </a:pPr>
          <a:r>
            <a:rPr lang="en-US" sz="3000" kern="1200" dirty="0"/>
            <a:t>e.g. NIIF, debt funds</a:t>
          </a:r>
        </a:p>
      </dsp:txBody>
      <dsp:txXfrm>
        <a:off x="2816755" y="1667087"/>
        <a:ext cx="5976477" cy="1094607"/>
      </dsp:txXfrm>
    </dsp:sp>
    <dsp:sp modelId="{6AE0AB44-9FF7-4941-A36C-833EB0122278}">
      <dsp:nvSpPr>
        <dsp:cNvPr id="0" name=""/>
        <dsp:cNvSpPr/>
      </dsp:nvSpPr>
      <dsp:spPr>
        <a:xfrm>
          <a:off x="4295" y="2914070"/>
          <a:ext cx="2197234" cy="946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dirty="0"/>
            <a:t>AIF Cat3 (BAD)</a:t>
          </a:r>
        </a:p>
      </dsp:txBody>
      <dsp:txXfrm>
        <a:off x="4295" y="2914070"/>
        <a:ext cx="2197234" cy="946687"/>
      </dsp:txXfrm>
    </dsp:sp>
    <dsp:sp modelId="{4BC97795-6829-4B83-9111-0C8E0FC9D8C6}">
      <dsp:nvSpPr>
        <dsp:cNvPr id="0" name=""/>
        <dsp:cNvSpPr/>
      </dsp:nvSpPr>
      <dsp:spPr>
        <a:xfrm>
          <a:off x="2201530" y="2869694"/>
          <a:ext cx="439446" cy="1035439"/>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F3776-D091-4854-9B2D-1AF5AB04436B}">
      <dsp:nvSpPr>
        <dsp:cNvPr id="0" name=""/>
        <dsp:cNvSpPr/>
      </dsp:nvSpPr>
      <dsp:spPr>
        <a:xfrm>
          <a:off x="2816755" y="2869694"/>
          <a:ext cx="5976477" cy="1035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Hedge fund: high risk high reward using complex trading &amp; leverage strategies</a:t>
          </a:r>
        </a:p>
      </dsp:txBody>
      <dsp:txXfrm>
        <a:off x="2816755" y="2869694"/>
        <a:ext cx="5976477" cy="10354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7D65B-AAB1-49AE-BB7E-BABE2F24138A}">
      <dsp:nvSpPr>
        <dsp:cNvPr id="0" name=""/>
        <dsp:cNvSpPr/>
      </dsp:nvSpPr>
      <dsp:spPr>
        <a:xfrm>
          <a:off x="1236" y="224665"/>
          <a:ext cx="1961846" cy="1351712"/>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673A41-A641-42C7-99E3-4985815A68DB}">
      <dsp:nvSpPr>
        <dsp:cNvPr id="0" name=""/>
        <dsp:cNvSpPr/>
      </dsp:nvSpPr>
      <dsp:spPr>
        <a:xfrm>
          <a:off x="1236" y="1576377"/>
          <a:ext cx="1961846" cy="72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rPr>
            <a:t>P2P lending</a:t>
          </a:r>
        </a:p>
      </dsp:txBody>
      <dsp:txXfrm>
        <a:off x="1236" y="1576377"/>
        <a:ext cx="1961846" cy="727845"/>
      </dsp:txXfrm>
    </dsp:sp>
    <dsp:sp modelId="{3D2E0AB5-C590-4AD7-B9EC-3DA566803805}">
      <dsp:nvSpPr>
        <dsp:cNvPr id="0" name=""/>
        <dsp:cNvSpPr/>
      </dsp:nvSpPr>
      <dsp:spPr>
        <a:xfrm>
          <a:off x="2159350" y="224665"/>
          <a:ext cx="1961846" cy="1351712"/>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EF3CC4-024C-41A8-8FB1-1DC690414216}">
      <dsp:nvSpPr>
        <dsp:cNvPr id="0" name=""/>
        <dsp:cNvSpPr/>
      </dsp:nvSpPr>
      <dsp:spPr>
        <a:xfrm>
          <a:off x="2159350" y="1576377"/>
          <a:ext cx="1961846" cy="72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rPr>
            <a:t>Deepening Corporate Bond market</a:t>
          </a:r>
        </a:p>
      </dsp:txBody>
      <dsp:txXfrm>
        <a:off x="2159350" y="1576377"/>
        <a:ext cx="1961846" cy="727845"/>
      </dsp:txXfrm>
    </dsp:sp>
    <dsp:sp modelId="{DEF53DD2-C556-4943-A0D5-4619058026D7}">
      <dsp:nvSpPr>
        <dsp:cNvPr id="0" name=""/>
        <dsp:cNvSpPr/>
      </dsp:nvSpPr>
      <dsp:spPr>
        <a:xfrm>
          <a:off x="4317463" y="224665"/>
          <a:ext cx="1961846" cy="1351712"/>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6EE247-28E7-438F-B50D-6BCD4D12F188}">
      <dsp:nvSpPr>
        <dsp:cNvPr id="0" name=""/>
        <dsp:cNvSpPr/>
      </dsp:nvSpPr>
      <dsp:spPr>
        <a:xfrm>
          <a:off x="4317463" y="1576377"/>
          <a:ext cx="1961846" cy="72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rPr>
            <a:t>P-Notes KYC</a:t>
          </a:r>
        </a:p>
      </dsp:txBody>
      <dsp:txXfrm>
        <a:off x="4317463" y="1576377"/>
        <a:ext cx="1961846" cy="72784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7233-3941-4B7D-9E51-BD057B983A13}">
      <dsp:nvSpPr>
        <dsp:cNvPr id="0" name=""/>
        <dsp:cNvSpPr/>
      </dsp:nvSpPr>
      <dsp:spPr>
        <a:xfrm>
          <a:off x="42" y="12113"/>
          <a:ext cx="4110954" cy="126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Area</a:t>
          </a:r>
        </a:p>
      </dsp:txBody>
      <dsp:txXfrm>
        <a:off x="42" y="12113"/>
        <a:ext cx="4110954" cy="1267200"/>
      </dsp:txXfrm>
    </dsp:sp>
    <dsp:sp modelId="{4D2BCF95-093F-4618-9523-FC0AD3872F22}">
      <dsp:nvSpPr>
        <dsp:cNvPr id="0" name=""/>
        <dsp:cNvSpPr/>
      </dsp:nvSpPr>
      <dsp:spPr>
        <a:xfrm>
          <a:off x="42" y="1279313"/>
          <a:ext cx="4110954" cy="35630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r>
            <a:rPr lang="en-US" sz="4400" kern="1200" dirty="0"/>
            <a:t>Hot money, flight of capital, Share market collapse?</a:t>
          </a:r>
        </a:p>
        <a:p>
          <a:pPr marL="285750" lvl="1" indent="-285750" algn="l" defTabSz="1955800">
            <a:lnSpc>
              <a:spcPct val="90000"/>
            </a:lnSpc>
            <a:spcBef>
              <a:spcPct val="0"/>
            </a:spcBef>
            <a:spcAft>
              <a:spcPct val="15000"/>
            </a:spcAft>
            <a:buChar char="•"/>
          </a:pPr>
          <a:endParaRPr lang="en-US" sz="4400" kern="1200" dirty="0"/>
        </a:p>
      </dsp:txBody>
      <dsp:txXfrm>
        <a:off x="42" y="1279313"/>
        <a:ext cx="4110954" cy="3563009"/>
      </dsp:txXfrm>
    </dsp:sp>
    <dsp:sp modelId="{2BF585C9-BD76-46FD-A5BA-3C47FCD04CC3}">
      <dsp:nvSpPr>
        <dsp:cNvPr id="0" name=""/>
        <dsp:cNvSpPr/>
      </dsp:nvSpPr>
      <dsp:spPr>
        <a:xfrm>
          <a:off x="4686531" y="12113"/>
          <a:ext cx="4110954" cy="126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kern="1200" dirty="0"/>
            <a:t>Doing / Done</a:t>
          </a:r>
        </a:p>
      </dsp:txBody>
      <dsp:txXfrm>
        <a:off x="4686531" y="12113"/>
        <a:ext cx="4110954" cy="1267200"/>
      </dsp:txXfrm>
    </dsp:sp>
    <dsp:sp modelId="{F75E1DE7-5577-438B-8D33-17D3606D9B14}">
      <dsp:nvSpPr>
        <dsp:cNvPr id="0" name=""/>
        <dsp:cNvSpPr/>
      </dsp:nvSpPr>
      <dsp:spPr>
        <a:xfrm>
          <a:off x="4686531" y="1279313"/>
          <a:ext cx="4110954" cy="35630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r>
            <a:rPr lang="en-US" sz="4400" kern="1200" dirty="0"/>
            <a:t>SEBI P-Notes KYC</a:t>
          </a:r>
        </a:p>
        <a:p>
          <a:pPr marL="285750" lvl="1" indent="-285750" algn="l" defTabSz="1955800">
            <a:lnSpc>
              <a:spcPct val="90000"/>
            </a:lnSpc>
            <a:spcBef>
              <a:spcPct val="0"/>
            </a:spcBef>
            <a:spcAft>
              <a:spcPct val="15000"/>
            </a:spcAft>
            <a:buChar char="•"/>
          </a:pPr>
          <a:r>
            <a:rPr lang="en-US" sz="4400" kern="1200" dirty="0"/>
            <a:t>India Mauritius DTAA tightened</a:t>
          </a:r>
        </a:p>
      </dsp:txBody>
      <dsp:txXfrm>
        <a:off x="4686531" y="1279313"/>
        <a:ext cx="4110954" cy="356300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7233-3941-4B7D-9E51-BD057B983A13}">
      <dsp:nvSpPr>
        <dsp:cNvPr id="0" name=""/>
        <dsp:cNvSpPr/>
      </dsp:nvSpPr>
      <dsp:spPr>
        <a:xfrm>
          <a:off x="42" y="65187"/>
          <a:ext cx="4110954"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Area</a:t>
          </a:r>
        </a:p>
      </dsp:txBody>
      <dsp:txXfrm>
        <a:off x="42" y="65187"/>
        <a:ext cx="4110954" cy="748800"/>
      </dsp:txXfrm>
    </dsp:sp>
    <dsp:sp modelId="{4D2BCF95-093F-4618-9523-FC0AD3872F22}">
      <dsp:nvSpPr>
        <dsp:cNvPr id="0" name=""/>
        <dsp:cNvSpPr/>
      </dsp:nvSpPr>
      <dsp:spPr>
        <a:xfrm>
          <a:off x="42" y="813987"/>
          <a:ext cx="4110954" cy="215448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FDI / FII may </a:t>
          </a:r>
          <a:r>
            <a:rPr lang="en-US" sz="2600" kern="1200" dirty="0">
              <a:latin typeface="Franklin Gothic Demi" panose="020B0703020102020204" pitchFamily="34" charset="0"/>
            </a:rPr>
            <a:t>▼</a:t>
          </a:r>
          <a:endParaRPr lang="en-US" sz="2600" kern="1200" dirty="0"/>
        </a:p>
        <a:p>
          <a:pPr marL="228600" lvl="1" indent="-228600" algn="l" defTabSz="1155700">
            <a:lnSpc>
              <a:spcPct val="90000"/>
            </a:lnSpc>
            <a:spcBef>
              <a:spcPct val="0"/>
            </a:spcBef>
            <a:spcAft>
              <a:spcPct val="15000"/>
            </a:spcAft>
            <a:buChar char="•"/>
          </a:pPr>
          <a:r>
            <a:rPr lang="en-US" sz="2600" kern="1200" dirty="0"/>
            <a:t>Foreign demand may ▼</a:t>
          </a:r>
        </a:p>
      </dsp:txBody>
      <dsp:txXfrm>
        <a:off x="42" y="813987"/>
        <a:ext cx="4110954" cy="2154481"/>
      </dsp:txXfrm>
    </dsp:sp>
    <dsp:sp modelId="{2BF585C9-BD76-46FD-A5BA-3C47FCD04CC3}">
      <dsp:nvSpPr>
        <dsp:cNvPr id="0" name=""/>
        <dsp:cNvSpPr/>
      </dsp:nvSpPr>
      <dsp:spPr>
        <a:xfrm>
          <a:off x="4686531" y="65187"/>
          <a:ext cx="4110954"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Should do</a:t>
          </a:r>
        </a:p>
      </dsp:txBody>
      <dsp:txXfrm>
        <a:off x="4686531" y="65187"/>
        <a:ext cx="4110954" cy="748800"/>
      </dsp:txXfrm>
    </dsp:sp>
    <dsp:sp modelId="{F75E1DE7-5577-438B-8D33-17D3606D9B14}">
      <dsp:nvSpPr>
        <dsp:cNvPr id="0" name=""/>
        <dsp:cNvSpPr/>
      </dsp:nvSpPr>
      <dsp:spPr>
        <a:xfrm>
          <a:off x="4686531" y="813987"/>
          <a:ext cx="4110954" cy="215448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Create domestic demand</a:t>
          </a:r>
        </a:p>
        <a:p>
          <a:pPr marL="228600" lvl="1" indent="-228600" algn="l" defTabSz="1155700">
            <a:lnSpc>
              <a:spcPct val="90000"/>
            </a:lnSpc>
            <a:spcBef>
              <a:spcPct val="0"/>
            </a:spcBef>
            <a:spcAft>
              <a:spcPct val="15000"/>
            </a:spcAft>
            <a:buChar char="•"/>
          </a:pPr>
          <a:r>
            <a:rPr lang="en-US" sz="2600" kern="1200" dirty="0"/>
            <a:t>Easy money policy; Tax Reliefs </a:t>
          </a:r>
        </a:p>
        <a:p>
          <a:pPr marL="228600" lvl="1" indent="-228600" algn="l" defTabSz="1155700">
            <a:lnSpc>
              <a:spcPct val="90000"/>
            </a:lnSpc>
            <a:spcBef>
              <a:spcPct val="0"/>
            </a:spcBef>
            <a:spcAft>
              <a:spcPct val="15000"/>
            </a:spcAft>
            <a:buChar char="•"/>
          </a:pPr>
          <a:r>
            <a:rPr lang="en-US" sz="2600" kern="1200" dirty="0"/>
            <a:t>Declined crude prices should help combating inflation</a:t>
          </a:r>
        </a:p>
      </dsp:txBody>
      <dsp:txXfrm>
        <a:off x="4686531" y="813987"/>
        <a:ext cx="4110954" cy="21544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chemeClr val="accent2">
            <a:alpha val="4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7233-3941-4B7D-9E51-BD057B983A13}">
      <dsp:nvSpPr>
        <dsp:cNvPr id="0" name=""/>
        <dsp:cNvSpPr/>
      </dsp:nvSpPr>
      <dsp:spPr>
        <a:xfrm>
          <a:off x="42" y="69766"/>
          <a:ext cx="4110954"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Area</a:t>
          </a:r>
        </a:p>
      </dsp:txBody>
      <dsp:txXfrm>
        <a:off x="42" y="69766"/>
        <a:ext cx="4110954" cy="1008000"/>
      </dsp:txXfrm>
    </dsp:sp>
    <dsp:sp modelId="{4D2BCF95-093F-4618-9523-FC0AD3872F22}">
      <dsp:nvSpPr>
        <dsp:cNvPr id="0" name=""/>
        <dsp:cNvSpPr/>
      </dsp:nvSpPr>
      <dsp:spPr>
        <a:xfrm>
          <a:off x="42" y="1077766"/>
          <a:ext cx="4110954" cy="44404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Corporate borrowing?</a:t>
          </a:r>
        </a:p>
        <a:p>
          <a:pPr marL="285750" lvl="1" indent="-285750" algn="l" defTabSz="1555750">
            <a:lnSpc>
              <a:spcPct val="90000"/>
            </a:lnSpc>
            <a:spcBef>
              <a:spcPct val="0"/>
            </a:spcBef>
            <a:spcAft>
              <a:spcPct val="15000"/>
            </a:spcAft>
            <a:buChar char="•"/>
          </a:pPr>
          <a:r>
            <a:rPr lang="en-US" sz="3500" kern="1200" dirty="0"/>
            <a:t>Asset bubble?</a:t>
          </a:r>
        </a:p>
        <a:p>
          <a:pPr marL="285750" lvl="1" indent="-285750" algn="l" defTabSz="1555750">
            <a:lnSpc>
              <a:spcPct val="90000"/>
            </a:lnSpc>
            <a:spcBef>
              <a:spcPct val="0"/>
            </a:spcBef>
            <a:spcAft>
              <a:spcPct val="15000"/>
            </a:spcAft>
            <a:buChar char="•"/>
          </a:pPr>
          <a:r>
            <a:rPr lang="en-US" sz="3500" kern="1200" dirty="0"/>
            <a:t>Banking Collapse?</a:t>
          </a:r>
        </a:p>
      </dsp:txBody>
      <dsp:txXfrm>
        <a:off x="42" y="1077766"/>
        <a:ext cx="4110954" cy="4440466"/>
      </dsp:txXfrm>
    </dsp:sp>
    <dsp:sp modelId="{2BF585C9-BD76-46FD-A5BA-3C47FCD04CC3}">
      <dsp:nvSpPr>
        <dsp:cNvPr id="0" name=""/>
        <dsp:cNvSpPr/>
      </dsp:nvSpPr>
      <dsp:spPr>
        <a:xfrm>
          <a:off x="4686531" y="69766"/>
          <a:ext cx="4110954"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US" sz="3500" kern="1200" dirty="0"/>
            <a:t>Doing / Done</a:t>
          </a:r>
        </a:p>
      </dsp:txBody>
      <dsp:txXfrm>
        <a:off x="4686531" y="69766"/>
        <a:ext cx="4110954" cy="1008000"/>
      </dsp:txXfrm>
    </dsp:sp>
    <dsp:sp modelId="{F75E1DE7-5577-438B-8D33-17D3606D9B14}">
      <dsp:nvSpPr>
        <dsp:cNvPr id="0" name=""/>
        <dsp:cNvSpPr/>
      </dsp:nvSpPr>
      <dsp:spPr>
        <a:xfrm>
          <a:off x="4686531" y="1077766"/>
          <a:ext cx="4110954" cy="44404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Balance sheet clean up exercise</a:t>
          </a:r>
        </a:p>
        <a:p>
          <a:pPr marL="285750" lvl="1" indent="-285750" algn="l" defTabSz="1555750">
            <a:lnSpc>
              <a:spcPct val="90000"/>
            </a:lnSpc>
            <a:spcBef>
              <a:spcPct val="0"/>
            </a:spcBef>
            <a:spcAft>
              <a:spcPct val="15000"/>
            </a:spcAft>
            <a:buChar char="•"/>
          </a:pPr>
          <a:r>
            <a:rPr lang="en-US" sz="3500" kern="1200" dirty="0"/>
            <a:t>I&amp;B code.</a:t>
          </a:r>
        </a:p>
        <a:p>
          <a:pPr marL="285750" lvl="1" indent="-285750" algn="l" defTabSz="1555750">
            <a:lnSpc>
              <a:spcPct val="90000"/>
            </a:lnSpc>
            <a:spcBef>
              <a:spcPct val="0"/>
            </a:spcBef>
            <a:spcAft>
              <a:spcPct val="15000"/>
            </a:spcAft>
            <a:buChar char="•"/>
          </a:pPr>
          <a:r>
            <a:rPr lang="en-US" sz="3500" kern="1200" dirty="0"/>
            <a:t>BBB, Consolidation</a:t>
          </a:r>
        </a:p>
        <a:p>
          <a:pPr marL="285750" lvl="1" indent="-285750" algn="l" defTabSz="1555750">
            <a:lnSpc>
              <a:spcPct val="90000"/>
            </a:lnSpc>
            <a:spcBef>
              <a:spcPct val="0"/>
            </a:spcBef>
            <a:spcAft>
              <a:spcPct val="15000"/>
            </a:spcAft>
            <a:buChar char="•"/>
          </a:pPr>
          <a:r>
            <a:rPr lang="en-US" sz="3500" kern="1200" dirty="0">
              <a:solidFill>
                <a:schemeClr val="accent2">
                  <a:lumMod val="75000"/>
                </a:schemeClr>
              </a:solidFill>
            </a:rPr>
            <a:t>P2P lending norms</a:t>
          </a:r>
        </a:p>
        <a:p>
          <a:pPr marL="285750" lvl="1" indent="-285750" algn="l" defTabSz="1555750">
            <a:lnSpc>
              <a:spcPct val="90000"/>
            </a:lnSpc>
            <a:spcBef>
              <a:spcPct val="0"/>
            </a:spcBef>
            <a:spcAft>
              <a:spcPct val="15000"/>
            </a:spcAft>
            <a:buChar char="•"/>
          </a:pPr>
          <a:r>
            <a:rPr lang="en-US" sz="3500" kern="1200" dirty="0">
              <a:solidFill>
                <a:schemeClr val="accent2">
                  <a:lumMod val="75000"/>
                </a:schemeClr>
              </a:solidFill>
            </a:rPr>
            <a:t>Deepening Corporate Bond market</a:t>
          </a:r>
        </a:p>
      </dsp:txBody>
      <dsp:txXfrm>
        <a:off x="4686531" y="1077766"/>
        <a:ext cx="4110954" cy="444046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Fertilizer, 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organic,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Marketing</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24402" y="3467214"/>
          <a:ext cx="2320892" cy="1966478"/>
        </a:xfrm>
        <a:prstGeom prst="rect">
          <a:avLst/>
        </a:prstGeom>
        <a:blipFill rotWithShape="1">
          <a:blip xmlns:r="http://schemas.openxmlformats.org/officeDocument/2006/relationships" r:embed="rId4"/>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CA748-331B-4700-A740-DBC62F47A124}">
      <dsp:nvSpPr>
        <dsp:cNvPr id="0" name=""/>
        <dsp:cNvSpPr/>
      </dsp:nvSpPr>
      <dsp:spPr>
        <a:xfrm>
          <a:off x="404" y="825541"/>
          <a:ext cx="2510047" cy="1812324"/>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FA849E74-0479-44F4-ABF5-598427148D98}">
      <dsp:nvSpPr>
        <dsp:cNvPr id="0" name=""/>
        <dsp:cNvSpPr/>
      </dsp:nvSpPr>
      <dsp:spPr>
        <a:xfrm>
          <a:off x="404" y="2161985"/>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Types- employment</a:t>
          </a:r>
        </a:p>
      </dsp:txBody>
      <dsp:txXfrm>
        <a:off x="404" y="2161985"/>
        <a:ext cx="2510047" cy="516337"/>
      </dsp:txXfrm>
    </dsp:sp>
    <dsp:sp modelId="{31B1A9C4-A4D5-416C-8503-ED1209DD7933}">
      <dsp:nvSpPr>
        <dsp:cNvPr id="0" name=""/>
        <dsp:cNvSpPr/>
      </dsp:nvSpPr>
      <dsp:spPr>
        <a:xfrm>
          <a:off x="2794456" y="676228"/>
          <a:ext cx="2510047" cy="215140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F748DC35-CFF4-4A87-9A0F-A17F5B099F44}">
      <dsp:nvSpPr>
        <dsp:cNvPr id="0" name=""/>
        <dsp:cNvSpPr/>
      </dsp:nvSpPr>
      <dsp:spPr>
        <a:xfrm>
          <a:off x="2766469" y="2182214"/>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Regulatory Cholesterol</a:t>
          </a:r>
        </a:p>
      </dsp:txBody>
      <dsp:txXfrm>
        <a:off x="2766469" y="2182214"/>
        <a:ext cx="2510047" cy="516337"/>
      </dsp:txXfrm>
    </dsp:sp>
    <dsp:sp modelId="{AE9F4217-E406-4DAE-800C-1396EDFEA002}">
      <dsp:nvSpPr>
        <dsp:cNvPr id="0" name=""/>
        <dsp:cNvSpPr/>
      </dsp:nvSpPr>
      <dsp:spPr>
        <a:xfrm>
          <a:off x="5532534" y="676228"/>
          <a:ext cx="2510047" cy="215140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571E3E1B-524F-4EEF-B8D3-FFDE42DF03E7}">
      <dsp:nvSpPr>
        <dsp:cNvPr id="0" name=""/>
        <dsp:cNvSpPr/>
      </dsp:nvSpPr>
      <dsp:spPr>
        <a:xfrm>
          <a:off x="5532534" y="2182214"/>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DPP-2016</a:t>
          </a:r>
        </a:p>
      </dsp:txBody>
      <dsp:txXfrm>
        <a:off x="5532534" y="2182214"/>
        <a:ext cx="2510047" cy="516337"/>
      </dsp:txXfrm>
    </dsp:sp>
    <dsp:sp modelId="{D14AD010-8B56-4EE8-8B3A-1C70D7CAFB25}">
      <dsp:nvSpPr>
        <dsp:cNvPr id="0" name=""/>
        <dsp:cNvSpPr/>
      </dsp:nvSpPr>
      <dsp:spPr>
        <a:xfrm>
          <a:off x="1383437" y="3078641"/>
          <a:ext cx="2510047" cy="215140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26D69931-6D51-40FA-913F-EC951352B5BF}">
      <dsp:nvSpPr>
        <dsp:cNvPr id="0" name=""/>
        <dsp:cNvSpPr/>
      </dsp:nvSpPr>
      <dsp:spPr>
        <a:xfrm>
          <a:off x="1383437" y="4584626"/>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Textile Shift</a:t>
          </a:r>
        </a:p>
      </dsp:txBody>
      <dsp:txXfrm>
        <a:off x="1383437" y="4584626"/>
        <a:ext cx="2510047" cy="516337"/>
      </dsp:txXfrm>
    </dsp:sp>
    <dsp:sp modelId="{7F2B6864-92BB-4841-BA13-2149D243ADA9}">
      <dsp:nvSpPr>
        <dsp:cNvPr id="0" name=""/>
        <dsp:cNvSpPr/>
      </dsp:nvSpPr>
      <dsp:spPr>
        <a:xfrm>
          <a:off x="4121515" y="3078641"/>
          <a:ext cx="2510047" cy="2151407"/>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EEA3CEBE-39D0-42FA-A88B-B8554E6A8D6A}">
      <dsp:nvSpPr>
        <dsp:cNvPr id="0" name=""/>
        <dsp:cNvSpPr/>
      </dsp:nvSpPr>
      <dsp:spPr>
        <a:xfrm>
          <a:off x="4149502" y="4584626"/>
          <a:ext cx="2510047" cy="51633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Startups</a:t>
          </a:r>
        </a:p>
      </dsp:txBody>
      <dsp:txXfrm>
        <a:off x="4149502" y="4584626"/>
        <a:ext cx="2510047" cy="516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6151B-ED65-44DE-9EAD-F452D2AA6011}">
      <dsp:nvSpPr>
        <dsp:cNvPr id="0" name=""/>
        <dsp:cNvSpPr/>
      </dsp:nvSpPr>
      <dsp:spPr>
        <a:xfrm>
          <a:off x="183996" y="166"/>
          <a:ext cx="2391099" cy="1685309"/>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72A226ED-55D1-4139-B930-DE63EE4A0EF4}">
      <dsp:nvSpPr>
        <dsp:cNvPr id="0" name=""/>
        <dsp:cNvSpPr/>
      </dsp:nvSpPr>
      <dsp:spPr>
        <a:xfrm>
          <a:off x="700237" y="1379898"/>
          <a:ext cx="1965145" cy="472257"/>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US" sz="1500" kern="1200" dirty="0">
              <a:solidFill>
                <a:sysClr val="window" lastClr="FFFFFF"/>
              </a:solidFill>
              <a:latin typeface="Franklin Gothic Medium Cond" panose="020B0606030402020204" pitchFamily="34" charset="0"/>
              <a:ea typeface="+mn-ea"/>
              <a:cs typeface="+mn-cs"/>
            </a:rPr>
            <a:t>NPA, TBS, BASEL, 4R, </a:t>
          </a:r>
          <a:r>
            <a:rPr lang="en-US" sz="1500" kern="1200" dirty="0" err="1">
              <a:solidFill>
                <a:sysClr val="window" lastClr="FFFFFF"/>
              </a:solidFill>
              <a:latin typeface="Franklin Gothic Medium Cond" panose="020B0606030402020204" pitchFamily="34" charset="0"/>
              <a:ea typeface="+mn-ea"/>
              <a:cs typeface="+mn-cs"/>
            </a:rPr>
            <a:t>Indradhanush</a:t>
          </a:r>
          <a:r>
            <a:rPr lang="en-US" sz="1500" kern="1200" dirty="0">
              <a:solidFill>
                <a:sysClr val="window" lastClr="FFFFFF"/>
              </a:solidFill>
              <a:latin typeface="Franklin Gothic Medium Cond" panose="020B0606030402020204" pitchFamily="34" charset="0"/>
              <a:ea typeface="+mn-ea"/>
              <a:cs typeface="+mn-cs"/>
            </a:rPr>
            <a:t>, BBB</a:t>
          </a:r>
        </a:p>
      </dsp:txBody>
      <dsp:txXfrm>
        <a:off x="700237" y="1379898"/>
        <a:ext cx="1965145" cy="472257"/>
      </dsp:txXfrm>
    </dsp:sp>
    <dsp:sp modelId="{42C58EE7-7261-4ED0-A066-EE0548EF6FC0}">
      <dsp:nvSpPr>
        <dsp:cNvPr id="0" name=""/>
        <dsp:cNvSpPr/>
      </dsp:nvSpPr>
      <dsp:spPr>
        <a:xfrm>
          <a:off x="2907993" y="21165"/>
          <a:ext cx="1574210" cy="1685309"/>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24F6DF74-99C3-4EBC-A624-6581D7D8848D}">
      <dsp:nvSpPr>
        <dsp:cNvPr id="0" name=""/>
        <dsp:cNvSpPr/>
      </dsp:nvSpPr>
      <dsp:spPr>
        <a:xfrm>
          <a:off x="3015788" y="1400682"/>
          <a:ext cx="1965145" cy="472257"/>
        </a:xfrm>
        <a:prstGeom prst="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US" sz="1500" kern="1200" dirty="0">
              <a:solidFill>
                <a:sysClr val="window" lastClr="FFFFFF"/>
              </a:solidFill>
              <a:latin typeface="Franklin Gothic Medium Cond" panose="020B0606030402020204" pitchFamily="34" charset="0"/>
              <a:ea typeface="+mn-ea"/>
              <a:cs typeface="+mn-cs"/>
            </a:rPr>
            <a:t>MP Incomplete Transmission, MCLR etc.</a:t>
          </a:r>
        </a:p>
      </dsp:txBody>
      <dsp:txXfrm>
        <a:off x="3015788" y="1400682"/>
        <a:ext cx="1965145" cy="472257"/>
      </dsp:txXfrm>
    </dsp:sp>
    <dsp:sp modelId="{22BC101B-6425-46CE-B64A-301FFB1A0F30}">
      <dsp:nvSpPr>
        <dsp:cNvPr id="0" name=""/>
        <dsp:cNvSpPr/>
      </dsp:nvSpPr>
      <dsp:spPr>
        <a:xfrm>
          <a:off x="35054" y="2094766"/>
          <a:ext cx="2280538" cy="1685309"/>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C8665312-2505-4653-ABB2-2C7FF307C86B}">
      <dsp:nvSpPr>
        <dsp:cNvPr id="0" name=""/>
        <dsp:cNvSpPr/>
      </dsp:nvSpPr>
      <dsp:spPr>
        <a:xfrm>
          <a:off x="496014" y="3474497"/>
          <a:ext cx="1965145" cy="472257"/>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US" sz="1500" kern="1200" dirty="0">
              <a:solidFill>
                <a:sysClr val="window" lastClr="FFFFFF"/>
              </a:solidFill>
              <a:latin typeface="Franklin Gothic Medium Cond" panose="020B0606030402020204" pitchFamily="34" charset="0"/>
              <a:ea typeface="+mn-ea"/>
              <a:cs typeface="+mn-cs"/>
            </a:rPr>
            <a:t>PSL-framework, Certi.</a:t>
          </a:r>
        </a:p>
      </dsp:txBody>
      <dsp:txXfrm>
        <a:off x="496014" y="3474497"/>
        <a:ext cx="1965145" cy="472257"/>
      </dsp:txXfrm>
    </dsp:sp>
    <dsp:sp modelId="{191D812A-EBF2-4C00-9136-0D2112F74FAD}">
      <dsp:nvSpPr>
        <dsp:cNvPr id="0" name=""/>
        <dsp:cNvSpPr/>
      </dsp:nvSpPr>
      <dsp:spPr>
        <a:xfrm>
          <a:off x="2703770" y="2094766"/>
          <a:ext cx="2280538" cy="1685309"/>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228C2949-50E8-446F-86BF-4F311B55FBD6}">
      <dsp:nvSpPr>
        <dsp:cNvPr id="0" name=""/>
        <dsp:cNvSpPr/>
      </dsp:nvSpPr>
      <dsp:spPr>
        <a:xfrm>
          <a:off x="3164730" y="3474497"/>
          <a:ext cx="1965145" cy="472257"/>
        </a:xfrm>
        <a:prstGeom prst="rect">
          <a:avLst/>
        </a:prstGeom>
        <a:solidFill>
          <a:srgbClr val="1B587C">
            <a:shade val="8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US" sz="1500" kern="1200" dirty="0">
              <a:solidFill>
                <a:sysClr val="window" lastClr="FFFFFF"/>
              </a:solidFill>
              <a:latin typeface="Franklin Gothic Medium Cond" panose="020B0606030402020204" pitchFamily="34" charset="0"/>
              <a:ea typeface="+mn-ea"/>
              <a:cs typeface="+mn-cs"/>
            </a:rPr>
            <a:t>Differential Banks</a:t>
          </a:r>
        </a:p>
      </dsp:txBody>
      <dsp:txXfrm>
        <a:off x="3164730" y="3474497"/>
        <a:ext cx="1965145" cy="472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52EEC-D3BC-4B90-AD40-3ABB8F26B52F}">
      <dsp:nvSpPr>
        <dsp:cNvPr id="0" name=""/>
        <dsp:cNvSpPr/>
      </dsp:nvSpPr>
      <dsp:spPr>
        <a:xfrm>
          <a:off x="42" y="35744"/>
          <a:ext cx="4110954" cy="118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RBI  (3)</a:t>
          </a:r>
        </a:p>
      </dsp:txBody>
      <dsp:txXfrm>
        <a:off x="42" y="35744"/>
        <a:ext cx="4110954" cy="1180800"/>
      </dsp:txXfrm>
    </dsp:sp>
    <dsp:sp modelId="{D4A4126A-CD4E-4A71-97D6-B03A0B723DD1}">
      <dsp:nvSpPr>
        <dsp:cNvPr id="0" name=""/>
        <dsp:cNvSpPr/>
      </dsp:nvSpPr>
      <dsp:spPr>
        <a:xfrm>
          <a:off x="42" y="1216544"/>
          <a:ext cx="4110954" cy="273273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err="1"/>
            <a:t>Gov</a:t>
          </a:r>
          <a:endParaRPr lang="en-US" sz="4100" kern="1200" dirty="0"/>
        </a:p>
        <a:p>
          <a:pPr marL="285750" lvl="1" indent="-285750" algn="l" defTabSz="1822450">
            <a:lnSpc>
              <a:spcPct val="90000"/>
            </a:lnSpc>
            <a:spcBef>
              <a:spcPct val="0"/>
            </a:spcBef>
            <a:spcAft>
              <a:spcPct val="15000"/>
            </a:spcAft>
            <a:buChar char="•"/>
          </a:pPr>
          <a:r>
            <a:rPr lang="en-US" sz="4100" kern="1200" dirty="0"/>
            <a:t>Dy.Gov</a:t>
          </a:r>
        </a:p>
        <a:p>
          <a:pPr marL="285750" lvl="1" indent="-285750" algn="l" defTabSz="1822450">
            <a:lnSpc>
              <a:spcPct val="90000"/>
            </a:lnSpc>
            <a:spcBef>
              <a:spcPct val="0"/>
            </a:spcBef>
            <a:spcAft>
              <a:spcPct val="15000"/>
            </a:spcAft>
            <a:buChar char="•"/>
          </a:pPr>
          <a:r>
            <a:rPr lang="en-US" sz="4100" kern="1200" dirty="0"/>
            <a:t>Xo Dir.</a:t>
          </a:r>
        </a:p>
      </dsp:txBody>
      <dsp:txXfrm>
        <a:off x="42" y="1216544"/>
        <a:ext cx="4110954" cy="2732733"/>
      </dsp:txXfrm>
    </dsp:sp>
    <dsp:sp modelId="{C3B7CF44-1576-4EDA-80FA-23BC34CB4641}">
      <dsp:nvSpPr>
        <dsp:cNvPr id="0" name=""/>
        <dsp:cNvSpPr/>
      </dsp:nvSpPr>
      <dsp:spPr>
        <a:xfrm>
          <a:off x="4686531" y="35744"/>
          <a:ext cx="4110954" cy="118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dirty="0"/>
            <a:t>Government (3)</a:t>
          </a:r>
        </a:p>
      </dsp:txBody>
      <dsp:txXfrm>
        <a:off x="4686531" y="35744"/>
        <a:ext cx="4110954" cy="1180800"/>
      </dsp:txXfrm>
    </dsp:sp>
    <dsp:sp modelId="{B0E81194-0A21-46B8-B267-71907DC544BA}">
      <dsp:nvSpPr>
        <dsp:cNvPr id="0" name=""/>
        <dsp:cNvSpPr/>
      </dsp:nvSpPr>
      <dsp:spPr>
        <a:xfrm>
          <a:off x="4686531" y="1216544"/>
          <a:ext cx="4110954" cy="273273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a:t>Experts in economics, banking, finance, monetary policy</a:t>
          </a:r>
        </a:p>
      </dsp:txBody>
      <dsp:txXfrm>
        <a:off x="4686531" y="1216544"/>
        <a:ext cx="4110954" cy="27327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26195-544F-41BC-9326-7A1B81D22CCB}">
      <dsp:nvSpPr>
        <dsp:cNvPr id="0" name=""/>
        <dsp:cNvSpPr/>
      </dsp:nvSpPr>
      <dsp:spPr>
        <a:xfrm>
          <a:off x="194478" y="208968"/>
          <a:ext cx="1674685" cy="1415899"/>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0AADA-BA5D-4485-B09B-69173B100818}">
      <dsp:nvSpPr>
        <dsp:cNvPr id="0" name=""/>
        <dsp:cNvSpPr/>
      </dsp:nvSpPr>
      <dsp:spPr>
        <a:xfrm>
          <a:off x="4318" y="1624867"/>
          <a:ext cx="2055005" cy="76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latin typeface="Franklin Gothic Medium Cond" panose="020B0606030402020204" pitchFamily="34" charset="0"/>
            </a:rPr>
            <a:t>RBI’s </a:t>
          </a:r>
          <a:r>
            <a:rPr lang="en-US" sz="1400" kern="1200" dirty="0" err="1">
              <a:latin typeface="Franklin Gothic Medium Cond" panose="020B0606030402020204" pitchFamily="34" charset="0"/>
            </a:rPr>
            <a:t>P.J.Nayak</a:t>
          </a:r>
          <a:r>
            <a:rPr lang="en-US" sz="1400" kern="1200" dirty="0">
              <a:latin typeface="Franklin Gothic Medium Cond" panose="020B0606030402020204" pitchFamily="34" charset="0"/>
            </a:rPr>
            <a:t> Committee</a:t>
          </a:r>
          <a:br>
            <a:rPr lang="en-US" sz="1400" kern="1200" dirty="0">
              <a:latin typeface="Franklin Gothic Medium Cond" panose="020B0606030402020204" pitchFamily="34" charset="0"/>
            </a:rPr>
          </a:br>
          <a:r>
            <a:rPr lang="en-US" sz="1400" kern="1200" dirty="0">
              <a:latin typeface="Franklin Gothic Medium Cond" panose="020B0606030402020204" pitchFamily="34" charset="0"/>
            </a:rPr>
            <a:t>2014</a:t>
          </a:r>
          <a:br>
            <a:rPr lang="en-US" sz="1400" kern="1200" dirty="0">
              <a:latin typeface="Franklin Gothic Medium Cond" panose="020B0606030402020204" pitchFamily="34" charset="0"/>
            </a:rPr>
          </a:br>
          <a:r>
            <a:rPr lang="en-US" sz="1400" kern="1200" dirty="0">
              <a:latin typeface="Franklin Gothic Medium Cond" panose="020B0606030402020204" pitchFamily="34" charset="0"/>
            </a:rPr>
            <a:t>BIC, BBB</a:t>
          </a:r>
        </a:p>
      </dsp:txBody>
      <dsp:txXfrm>
        <a:off x="4318" y="1624867"/>
        <a:ext cx="2055005" cy="762407"/>
      </dsp:txXfrm>
    </dsp:sp>
    <dsp:sp modelId="{788B84E0-97EA-4CDB-B2F7-07BABC2B3D1C}">
      <dsp:nvSpPr>
        <dsp:cNvPr id="0" name=""/>
        <dsp:cNvSpPr/>
      </dsp:nvSpPr>
      <dsp:spPr>
        <a:xfrm>
          <a:off x="2264911" y="208968"/>
          <a:ext cx="2055005" cy="1415899"/>
        </a:xfrm>
        <a:prstGeom prst="round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54C8D-6E28-43AF-9146-3420BFD12EA3}">
      <dsp:nvSpPr>
        <dsp:cNvPr id="0" name=""/>
        <dsp:cNvSpPr/>
      </dsp:nvSpPr>
      <dsp:spPr>
        <a:xfrm>
          <a:off x="2264911" y="1624867"/>
          <a:ext cx="2055005" cy="76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err="1">
              <a:latin typeface="Franklin Gothic Medium Cond" panose="020B0606030402020204" pitchFamily="34" charset="0"/>
            </a:rPr>
            <a:t>Gyan</a:t>
          </a:r>
          <a:r>
            <a:rPr lang="en-US" sz="1400" kern="1200" dirty="0">
              <a:latin typeface="Franklin Gothic Medium Cond" panose="020B0606030402020204" pitchFamily="34" charset="0"/>
            </a:rPr>
            <a:t> </a:t>
          </a:r>
          <a:r>
            <a:rPr lang="en-US" sz="1400" kern="1200" dirty="0" err="1">
              <a:latin typeface="Franklin Gothic Medium Cond" panose="020B0606030402020204" pitchFamily="34" charset="0"/>
            </a:rPr>
            <a:t>Sangam</a:t>
          </a:r>
          <a:r>
            <a:rPr lang="en-US" sz="1400" kern="1200" dirty="0">
              <a:latin typeface="Franklin Gothic Medium Cond" panose="020B0606030402020204" pitchFamily="34" charset="0"/>
            </a:rPr>
            <a:t>-I</a:t>
          </a:r>
          <a:br>
            <a:rPr lang="en-US" sz="1400" kern="1200" dirty="0">
              <a:latin typeface="Franklin Gothic Medium Cond" panose="020B0606030402020204" pitchFamily="34" charset="0"/>
            </a:rPr>
          </a:br>
          <a:r>
            <a:rPr lang="en-US" sz="1400" kern="1200" dirty="0">
              <a:latin typeface="Franklin Gothic Medium Cond" panose="020B0606030402020204" pitchFamily="34" charset="0"/>
            </a:rPr>
            <a:t>Pune-2015, Jan</a:t>
          </a:r>
          <a:br>
            <a:rPr lang="en-US" sz="1400" kern="1200" dirty="0">
              <a:latin typeface="Franklin Gothic Medium Cond" panose="020B0606030402020204" pitchFamily="34" charset="0"/>
            </a:rPr>
          </a:br>
          <a:r>
            <a:rPr lang="en-US" sz="1400" kern="1200" dirty="0">
              <a:latin typeface="Franklin Gothic Medium Cond" panose="020B0606030402020204" pitchFamily="34" charset="0"/>
            </a:rPr>
            <a:t>BBB</a:t>
          </a:r>
        </a:p>
      </dsp:txBody>
      <dsp:txXfrm>
        <a:off x="2264911" y="1624867"/>
        <a:ext cx="2055005" cy="762407"/>
      </dsp:txXfrm>
    </dsp:sp>
    <dsp:sp modelId="{2DF9189B-EDCE-40BD-B78A-92EFC56A8978}">
      <dsp:nvSpPr>
        <dsp:cNvPr id="0" name=""/>
        <dsp:cNvSpPr/>
      </dsp:nvSpPr>
      <dsp:spPr>
        <a:xfrm>
          <a:off x="4525503" y="208968"/>
          <a:ext cx="2055005" cy="1415899"/>
        </a:xfrm>
        <a:prstGeom prst="roundRect">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B1038C-051C-4F5F-8D4A-0EAA18B65EEE}">
      <dsp:nvSpPr>
        <dsp:cNvPr id="0" name=""/>
        <dsp:cNvSpPr/>
      </dsp:nvSpPr>
      <dsp:spPr>
        <a:xfrm>
          <a:off x="4525503" y="1624867"/>
          <a:ext cx="2055005" cy="76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err="1">
              <a:latin typeface="Franklin Gothic Medium Cond" panose="020B0606030402020204" pitchFamily="34" charset="0"/>
            </a:rPr>
            <a:t>Indradhanush</a:t>
          </a:r>
          <a:br>
            <a:rPr lang="en-US" sz="1400" kern="1200" dirty="0">
              <a:latin typeface="Franklin Gothic Medium Cond" panose="020B0606030402020204" pitchFamily="34" charset="0"/>
            </a:rPr>
          </a:br>
          <a:r>
            <a:rPr lang="en-US" sz="1400" kern="1200" dirty="0">
              <a:latin typeface="Franklin Gothic Medium Cond" panose="020B0606030402020204" pitchFamily="34" charset="0"/>
            </a:rPr>
            <a:t>2015-Aug,</a:t>
          </a:r>
        </a:p>
        <a:p>
          <a:pPr marL="0" lvl="0" indent="0" algn="ctr" defTabSz="622300">
            <a:lnSpc>
              <a:spcPct val="90000"/>
            </a:lnSpc>
            <a:spcBef>
              <a:spcPct val="0"/>
            </a:spcBef>
            <a:spcAft>
              <a:spcPct val="35000"/>
            </a:spcAft>
            <a:buNone/>
          </a:pPr>
          <a:r>
            <a:rPr lang="en-US" sz="1400" kern="1200" dirty="0">
              <a:solidFill>
                <a:srgbClr val="FFC000"/>
              </a:solidFill>
              <a:latin typeface="Franklin Gothic Medium Cond" panose="020B0606030402020204" pitchFamily="34" charset="0"/>
            </a:rPr>
            <a:t>Dept. Financial services</a:t>
          </a:r>
        </a:p>
      </dsp:txBody>
      <dsp:txXfrm>
        <a:off x="4525503" y="1624867"/>
        <a:ext cx="2055005" cy="762407"/>
      </dsp:txXfrm>
    </dsp:sp>
    <dsp:sp modelId="{2EE13359-12E4-4A10-9C5F-4A3B819F4B8E}">
      <dsp:nvSpPr>
        <dsp:cNvPr id="0" name=""/>
        <dsp:cNvSpPr/>
      </dsp:nvSpPr>
      <dsp:spPr>
        <a:xfrm>
          <a:off x="6786096" y="208968"/>
          <a:ext cx="2055005" cy="1415899"/>
        </a:xfrm>
        <a:prstGeom prst="round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4C6B42-C748-456E-B3DB-FADB167A3BC0}">
      <dsp:nvSpPr>
        <dsp:cNvPr id="0" name=""/>
        <dsp:cNvSpPr/>
      </dsp:nvSpPr>
      <dsp:spPr>
        <a:xfrm>
          <a:off x="6786096" y="1624867"/>
          <a:ext cx="2055005" cy="76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err="1">
              <a:latin typeface="Franklin Gothic Medium Cond" panose="020B0606030402020204" pitchFamily="34" charset="0"/>
            </a:rPr>
            <a:t>Gyan</a:t>
          </a:r>
          <a:r>
            <a:rPr lang="en-US" sz="1400" kern="1200" dirty="0">
              <a:latin typeface="Franklin Gothic Medium Cond" panose="020B0606030402020204" pitchFamily="34" charset="0"/>
            </a:rPr>
            <a:t> </a:t>
          </a:r>
          <a:r>
            <a:rPr lang="en-US" sz="1400" kern="1200" dirty="0" err="1">
              <a:latin typeface="Franklin Gothic Medium Cond" panose="020B0606030402020204" pitchFamily="34" charset="0"/>
            </a:rPr>
            <a:t>Sangam</a:t>
          </a:r>
          <a:r>
            <a:rPr lang="en-US" sz="1400" kern="1200" dirty="0">
              <a:latin typeface="Franklin Gothic Medium Cond" panose="020B0606030402020204" pitchFamily="34" charset="0"/>
            </a:rPr>
            <a:t>-II</a:t>
          </a:r>
          <a:br>
            <a:rPr lang="en-US" sz="1400" kern="1200" dirty="0">
              <a:latin typeface="Franklin Gothic Medium Cond" panose="020B0606030402020204" pitchFamily="34" charset="0"/>
            </a:rPr>
          </a:br>
          <a:r>
            <a:rPr lang="en-US" sz="1400" kern="1200" dirty="0">
              <a:latin typeface="Franklin Gothic Medium Cond" panose="020B0606030402020204" pitchFamily="34" charset="0"/>
            </a:rPr>
            <a:t>Gurgaon-2016</a:t>
          </a:r>
          <a:br>
            <a:rPr lang="en-US" sz="1400" kern="1200" dirty="0">
              <a:latin typeface="Franklin Gothic Medium Cond" panose="020B0606030402020204" pitchFamily="34" charset="0"/>
            </a:rPr>
          </a:br>
          <a:r>
            <a:rPr lang="en-US" sz="1400" u="sng" kern="1200" dirty="0">
              <a:latin typeface="Franklin Gothic Medium Cond" panose="020B0606030402020204" pitchFamily="34" charset="0"/>
            </a:rPr>
            <a:t>Bank Consolidation</a:t>
          </a:r>
        </a:p>
      </dsp:txBody>
      <dsp:txXfrm>
        <a:off x="6786096" y="1624867"/>
        <a:ext cx="2055005" cy="7624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12DEC-9075-40C0-98B4-C9F604B3A38B}">
      <dsp:nvSpPr>
        <dsp:cNvPr id="0" name=""/>
        <dsp:cNvSpPr/>
      </dsp:nvSpPr>
      <dsp:spPr>
        <a:xfrm>
          <a:off x="0" y="378"/>
          <a:ext cx="1995496" cy="313031"/>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Appointments- CMD </a:t>
          </a:r>
          <a:r>
            <a:rPr lang="en-US" sz="1400" kern="1200" dirty="0" err="1">
              <a:latin typeface="Franklin Gothic Medium Cond" panose="020B0606030402020204" pitchFamily="34" charset="0"/>
            </a:rPr>
            <a:t>bifur</a:t>
          </a:r>
          <a:r>
            <a:rPr lang="en-US" sz="1400" kern="1200" dirty="0">
              <a:latin typeface="Franklin Gothic Medium Cond" panose="020B0606030402020204" pitchFamily="34" charset="0"/>
            </a:rPr>
            <a:t>.</a:t>
          </a:r>
        </a:p>
      </dsp:txBody>
      <dsp:txXfrm>
        <a:off x="15281" y="15659"/>
        <a:ext cx="1964934" cy="282469"/>
      </dsp:txXfrm>
    </dsp:sp>
    <dsp:sp modelId="{FC569D1C-74C9-4B94-B0FC-D398A13CA962}">
      <dsp:nvSpPr>
        <dsp:cNvPr id="0" name=""/>
        <dsp:cNvSpPr/>
      </dsp:nvSpPr>
      <dsp:spPr>
        <a:xfrm>
          <a:off x="0" y="308460"/>
          <a:ext cx="1995496" cy="313031"/>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Franklin Gothic Medium Cond" panose="020B0606030402020204" pitchFamily="34" charset="0"/>
            </a:rPr>
            <a:t>Bank Board Bureau</a:t>
          </a:r>
        </a:p>
      </dsp:txBody>
      <dsp:txXfrm>
        <a:off x="15281" y="323741"/>
        <a:ext cx="1964934" cy="282469"/>
      </dsp:txXfrm>
    </dsp:sp>
    <dsp:sp modelId="{EF76FBBF-9C66-4912-90C8-A3A850FD4F15}">
      <dsp:nvSpPr>
        <dsp:cNvPr id="0" name=""/>
        <dsp:cNvSpPr/>
      </dsp:nvSpPr>
      <dsp:spPr>
        <a:xfrm>
          <a:off x="0" y="639898"/>
          <a:ext cx="1995496" cy="313031"/>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Franklin Gothic Medium Cond" panose="020B0606030402020204" pitchFamily="34" charset="0"/>
            </a:rPr>
            <a:t>Capitalization</a:t>
          </a:r>
        </a:p>
      </dsp:txBody>
      <dsp:txXfrm>
        <a:off x="15281" y="655179"/>
        <a:ext cx="1964934" cy="282469"/>
      </dsp:txXfrm>
    </dsp:sp>
    <dsp:sp modelId="{75572655-D7CC-4F02-9CD9-051C07D4BB32}">
      <dsp:nvSpPr>
        <dsp:cNvPr id="0" name=""/>
        <dsp:cNvSpPr/>
      </dsp:nvSpPr>
      <dsp:spPr>
        <a:xfrm>
          <a:off x="0" y="959658"/>
          <a:ext cx="1995496" cy="313031"/>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Franklin Gothic Medium Cond" panose="020B0606030402020204" pitchFamily="34" charset="0"/>
            </a:rPr>
            <a:t>De-stressing PSBs</a:t>
          </a:r>
        </a:p>
      </dsp:txBody>
      <dsp:txXfrm>
        <a:off x="15281" y="974939"/>
        <a:ext cx="1964934" cy="282469"/>
      </dsp:txXfrm>
    </dsp:sp>
    <dsp:sp modelId="{0FF3D88D-F606-428E-A28B-14282D415EBD}">
      <dsp:nvSpPr>
        <dsp:cNvPr id="0" name=""/>
        <dsp:cNvSpPr/>
      </dsp:nvSpPr>
      <dsp:spPr>
        <a:xfrm>
          <a:off x="0" y="1279419"/>
          <a:ext cx="1995496" cy="313031"/>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Franklin Gothic Medium Cond" panose="020B0606030402020204" pitchFamily="34" charset="0"/>
            </a:rPr>
            <a:t>Empowerment</a:t>
          </a:r>
        </a:p>
      </dsp:txBody>
      <dsp:txXfrm>
        <a:off x="15281" y="1294700"/>
        <a:ext cx="1964934" cy="282469"/>
      </dsp:txXfrm>
    </dsp:sp>
    <dsp:sp modelId="{E8FDA957-5289-4241-BDD6-65FFD212777F}">
      <dsp:nvSpPr>
        <dsp:cNvPr id="0" name=""/>
        <dsp:cNvSpPr/>
      </dsp:nvSpPr>
      <dsp:spPr>
        <a:xfrm>
          <a:off x="0" y="1599179"/>
          <a:ext cx="1995496" cy="313031"/>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Franklin Gothic Medium Cond" panose="020B0606030402020204" pitchFamily="34" charset="0"/>
            </a:rPr>
            <a:t>Framework of Accountability</a:t>
          </a:r>
        </a:p>
      </dsp:txBody>
      <dsp:txXfrm>
        <a:off x="15281" y="1614460"/>
        <a:ext cx="1964934" cy="282469"/>
      </dsp:txXfrm>
    </dsp:sp>
    <dsp:sp modelId="{D0942EA6-D2EF-4CA1-B497-7E7B29F6E957}">
      <dsp:nvSpPr>
        <dsp:cNvPr id="0" name=""/>
        <dsp:cNvSpPr/>
      </dsp:nvSpPr>
      <dsp:spPr>
        <a:xfrm>
          <a:off x="0" y="1918939"/>
          <a:ext cx="1995496" cy="313031"/>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Franklin Gothic Medium Cond" panose="020B0606030402020204" pitchFamily="34" charset="0"/>
            </a:rPr>
            <a:t>Governance Reforms</a:t>
          </a:r>
        </a:p>
      </dsp:txBody>
      <dsp:txXfrm>
        <a:off x="15281" y="1934220"/>
        <a:ext cx="1964934" cy="2824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A40F7-D14A-4CF4-8998-39FA3900B322}">
      <dsp:nvSpPr>
        <dsp:cNvPr id="0" name=""/>
        <dsp:cNvSpPr/>
      </dsp:nvSpPr>
      <dsp:spPr>
        <a:xfrm>
          <a:off x="0" y="174570"/>
          <a:ext cx="2783617" cy="1670170"/>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1913: Mysore</a:t>
          </a:r>
        </a:p>
        <a:p>
          <a:pPr marL="171450" lvl="1" indent="-171450" algn="l" defTabSz="711200">
            <a:lnSpc>
              <a:spcPct val="90000"/>
            </a:lnSpc>
            <a:spcBef>
              <a:spcPct val="0"/>
            </a:spcBef>
            <a:spcAft>
              <a:spcPct val="15000"/>
            </a:spcAft>
            <a:buChar char="•"/>
          </a:pPr>
          <a:r>
            <a:rPr lang="en-US" sz="1600" kern="1200" dirty="0"/>
            <a:t>Maharaja of Mysore on </a:t>
          </a:r>
          <a:r>
            <a:rPr lang="en-US" sz="1600" kern="1200"/>
            <a:t>M.Vishweshwariah</a:t>
          </a:r>
          <a:r>
            <a:rPr lang="en-US" sz="1600" kern="1200" dirty="0"/>
            <a:t> (Bharat </a:t>
          </a:r>
          <a:r>
            <a:rPr lang="en-US" sz="1600" kern="1200" dirty="0" err="1"/>
            <a:t>Ratna</a:t>
          </a:r>
          <a:r>
            <a:rPr lang="en-US" sz="1600" kern="1200" dirty="0"/>
            <a:t>) Committee</a:t>
          </a:r>
        </a:p>
        <a:p>
          <a:pPr marL="171450" lvl="1" indent="-171450" algn="l" defTabSz="711200">
            <a:lnSpc>
              <a:spcPct val="90000"/>
            </a:lnSpc>
            <a:spcBef>
              <a:spcPct val="0"/>
            </a:spcBef>
            <a:spcAft>
              <a:spcPct val="15000"/>
            </a:spcAft>
            <a:buChar char="•"/>
          </a:pPr>
          <a:r>
            <a:rPr lang="en-US" sz="1600" kern="1200" dirty="0"/>
            <a:t>SBI owns 90% shares</a:t>
          </a:r>
        </a:p>
        <a:p>
          <a:pPr marL="171450" lvl="1" indent="-171450" algn="l" defTabSz="711200">
            <a:lnSpc>
              <a:spcPct val="90000"/>
            </a:lnSpc>
            <a:spcBef>
              <a:spcPct val="0"/>
            </a:spcBef>
            <a:spcAft>
              <a:spcPct val="15000"/>
            </a:spcAft>
            <a:buChar char="•"/>
          </a:pPr>
          <a:r>
            <a:rPr lang="en-US" sz="1600" kern="1200" dirty="0"/>
            <a:t>73% falls in Q3-2015</a:t>
          </a:r>
        </a:p>
      </dsp:txBody>
      <dsp:txXfrm>
        <a:off x="0" y="174570"/>
        <a:ext cx="2783617" cy="1670170"/>
      </dsp:txXfrm>
    </dsp:sp>
    <dsp:sp modelId="{DACD5BC4-DC69-41D5-8479-EA58745610DA}">
      <dsp:nvSpPr>
        <dsp:cNvPr id="0" name=""/>
        <dsp:cNvSpPr/>
      </dsp:nvSpPr>
      <dsp:spPr>
        <a:xfrm>
          <a:off x="3061979" y="174570"/>
          <a:ext cx="2783617" cy="1670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1917: </a:t>
          </a:r>
          <a:r>
            <a:rPr lang="en-US" sz="2100" kern="1200" dirty="0" err="1"/>
            <a:t>Patiyala</a:t>
          </a:r>
          <a:endParaRPr lang="en-US" sz="2100" kern="1200" dirty="0"/>
        </a:p>
        <a:p>
          <a:pPr marL="171450" lvl="1" indent="-171450" algn="l" defTabSz="711200">
            <a:lnSpc>
              <a:spcPct val="90000"/>
            </a:lnSpc>
            <a:spcBef>
              <a:spcPct val="0"/>
            </a:spcBef>
            <a:spcAft>
              <a:spcPct val="15000"/>
            </a:spcAft>
            <a:buChar char="•"/>
          </a:pPr>
          <a:r>
            <a:rPr lang="en-US" sz="1600" kern="1200" dirty="0"/>
            <a:t>Maharaja </a:t>
          </a:r>
          <a:r>
            <a:rPr lang="en-US" sz="1600" kern="1200" dirty="0" err="1"/>
            <a:t>Bhupinder</a:t>
          </a:r>
          <a:r>
            <a:rPr lang="en-US" sz="1600" kern="1200" dirty="0"/>
            <a:t> Singh</a:t>
          </a:r>
        </a:p>
      </dsp:txBody>
      <dsp:txXfrm>
        <a:off x="3061979" y="174570"/>
        <a:ext cx="2783617" cy="1670170"/>
      </dsp:txXfrm>
    </dsp:sp>
    <dsp:sp modelId="{16EADA3D-BB03-437C-B8F9-819B3BD75365}">
      <dsp:nvSpPr>
        <dsp:cNvPr id="0" name=""/>
        <dsp:cNvSpPr/>
      </dsp:nvSpPr>
      <dsp:spPr>
        <a:xfrm>
          <a:off x="6123958" y="174570"/>
          <a:ext cx="2783617" cy="1670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1941: Hyderabad</a:t>
          </a:r>
        </a:p>
        <a:p>
          <a:pPr marL="171450" lvl="1" indent="-171450" algn="l" defTabSz="711200">
            <a:lnSpc>
              <a:spcPct val="90000"/>
            </a:lnSpc>
            <a:spcBef>
              <a:spcPct val="0"/>
            </a:spcBef>
            <a:spcAft>
              <a:spcPct val="15000"/>
            </a:spcAft>
            <a:buChar char="•"/>
          </a:pPr>
          <a:r>
            <a:rPr lang="en-US" sz="1600" kern="1200" dirty="0" err="1"/>
            <a:t>Nizam</a:t>
          </a:r>
          <a:r>
            <a:rPr lang="en-US" sz="1600" kern="1200" dirty="0"/>
            <a:t> Mir Osman Ali Khan; Also issued Osmania Sicca</a:t>
          </a:r>
        </a:p>
        <a:p>
          <a:pPr marL="171450" lvl="1" indent="-171450" algn="l" defTabSz="711200">
            <a:lnSpc>
              <a:spcPct val="90000"/>
            </a:lnSpc>
            <a:spcBef>
              <a:spcPct val="0"/>
            </a:spcBef>
            <a:spcAft>
              <a:spcPct val="15000"/>
            </a:spcAft>
            <a:buChar char="•"/>
          </a:pPr>
          <a:r>
            <a:rPr lang="en-US" sz="1600" kern="1200" dirty="0"/>
            <a:t>‘48: Operation Polo.</a:t>
          </a:r>
        </a:p>
      </dsp:txBody>
      <dsp:txXfrm>
        <a:off x="6123958" y="174570"/>
        <a:ext cx="2783617" cy="1670170"/>
      </dsp:txXfrm>
    </dsp:sp>
    <dsp:sp modelId="{BB10EACA-93E1-4614-A39E-E1FF68509E0D}">
      <dsp:nvSpPr>
        <dsp:cNvPr id="0" name=""/>
        <dsp:cNvSpPr/>
      </dsp:nvSpPr>
      <dsp:spPr>
        <a:xfrm>
          <a:off x="0" y="2123102"/>
          <a:ext cx="2783617" cy="1670170"/>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40s: Bikaner &amp; Jaipur</a:t>
          </a:r>
        </a:p>
        <a:p>
          <a:pPr marL="171450" lvl="1" indent="-171450" algn="l" defTabSz="711200">
            <a:lnSpc>
              <a:spcPct val="90000"/>
            </a:lnSpc>
            <a:spcBef>
              <a:spcPct val="0"/>
            </a:spcBef>
            <a:spcAft>
              <a:spcPct val="15000"/>
            </a:spcAft>
            <a:buChar char="•"/>
          </a:pPr>
          <a:r>
            <a:rPr lang="en-US" sz="1600" kern="1200" dirty="0"/>
            <a:t>43: Jaipur; 44: Bikaner ► 63: merged</a:t>
          </a:r>
        </a:p>
      </dsp:txBody>
      <dsp:txXfrm>
        <a:off x="0" y="2123102"/>
        <a:ext cx="2783617" cy="1670170"/>
      </dsp:txXfrm>
    </dsp:sp>
    <dsp:sp modelId="{C19B91B8-D5F1-4D14-AABF-0D2C02E3CB51}">
      <dsp:nvSpPr>
        <dsp:cNvPr id="0" name=""/>
        <dsp:cNvSpPr/>
      </dsp:nvSpPr>
      <dsp:spPr>
        <a:xfrm>
          <a:off x="3061979" y="2123102"/>
          <a:ext cx="2783617" cy="1670170"/>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1945: Travancore</a:t>
          </a:r>
        </a:p>
        <a:p>
          <a:pPr marL="171450" lvl="1" indent="-171450" algn="l" defTabSz="711200">
            <a:lnSpc>
              <a:spcPct val="90000"/>
            </a:lnSpc>
            <a:spcBef>
              <a:spcPct val="0"/>
            </a:spcBef>
            <a:spcAft>
              <a:spcPct val="15000"/>
            </a:spcAft>
            <a:buChar char="•"/>
          </a:pPr>
          <a:r>
            <a:rPr lang="en-US" sz="1600" kern="1200" dirty="0" err="1"/>
            <a:t>Diwan</a:t>
          </a:r>
          <a:r>
            <a:rPr lang="en-US" sz="1600" kern="1200" dirty="0"/>
            <a:t> of Travancore, Kerala</a:t>
          </a:r>
        </a:p>
      </dsp:txBody>
      <dsp:txXfrm>
        <a:off x="3061979" y="2123102"/>
        <a:ext cx="2783617" cy="1670170"/>
      </dsp:txXfrm>
    </dsp:sp>
    <dsp:sp modelId="{7DFFB226-31C1-4B38-975D-E638BA49B48A}">
      <dsp:nvSpPr>
        <dsp:cNvPr id="0" name=""/>
        <dsp:cNvSpPr/>
      </dsp:nvSpPr>
      <dsp:spPr>
        <a:xfrm>
          <a:off x="6123958" y="2123102"/>
          <a:ext cx="2783617" cy="1670170"/>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933450">
            <a:lnSpc>
              <a:spcPct val="90000"/>
            </a:lnSpc>
            <a:spcBef>
              <a:spcPct val="0"/>
            </a:spcBef>
            <a:spcAft>
              <a:spcPct val="35000"/>
            </a:spcAft>
            <a:buNone/>
          </a:pPr>
          <a:r>
            <a:rPr lang="en-US" sz="2100" kern="1200" dirty="0"/>
            <a:t>MERGED</a:t>
          </a:r>
        </a:p>
        <a:p>
          <a:pPr marL="228600" lvl="1" indent="-228600" algn="l" defTabSz="1066800">
            <a:lnSpc>
              <a:spcPct val="90000"/>
            </a:lnSpc>
            <a:spcBef>
              <a:spcPct val="0"/>
            </a:spcBef>
            <a:spcAft>
              <a:spcPct val="15000"/>
            </a:spcAft>
            <a:buChar char="•"/>
          </a:pPr>
          <a:r>
            <a:rPr lang="en-US" sz="2400" kern="1200" dirty="0"/>
            <a:t>2008: Saurashtra</a:t>
          </a:r>
        </a:p>
        <a:p>
          <a:pPr marL="228600" lvl="1" indent="-228600" algn="l" defTabSz="1066800">
            <a:lnSpc>
              <a:spcPct val="90000"/>
            </a:lnSpc>
            <a:spcBef>
              <a:spcPct val="0"/>
            </a:spcBef>
            <a:spcAft>
              <a:spcPct val="15000"/>
            </a:spcAft>
            <a:buChar char="•"/>
          </a:pPr>
          <a:r>
            <a:rPr lang="en-US" sz="2400" kern="1200" dirty="0"/>
            <a:t>2010: Indore</a:t>
          </a:r>
        </a:p>
      </dsp:txBody>
      <dsp:txXfrm>
        <a:off x="6123958" y="2123102"/>
        <a:ext cx="2783617" cy="16701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94BAB-BD9C-4A95-A457-03B046581052}">
      <dsp:nvSpPr>
        <dsp:cNvPr id="0" name=""/>
        <dsp:cNvSpPr/>
      </dsp:nvSpPr>
      <dsp:spPr>
        <a:xfrm>
          <a:off x="43" y="17194"/>
          <a:ext cx="4151695"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Pro</a:t>
          </a:r>
        </a:p>
      </dsp:txBody>
      <dsp:txXfrm>
        <a:off x="43" y="17194"/>
        <a:ext cx="4151695" cy="835200"/>
      </dsp:txXfrm>
    </dsp:sp>
    <dsp:sp modelId="{85F07129-A97E-44BF-845F-D748A7530BAB}">
      <dsp:nvSpPr>
        <dsp:cNvPr id="0" name=""/>
        <dsp:cNvSpPr/>
      </dsp:nvSpPr>
      <dsp:spPr>
        <a:xfrm>
          <a:off x="43" y="852394"/>
          <a:ext cx="4151695" cy="47763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All </a:t>
          </a:r>
          <a:r>
            <a:rPr lang="en-US" sz="2900" kern="1200" dirty="0" err="1"/>
            <a:t>asso</a:t>
          </a:r>
          <a:r>
            <a:rPr lang="en-US" sz="2900" kern="1200" dirty="0"/>
            <a:t>. posted losses</a:t>
          </a:r>
        </a:p>
        <a:p>
          <a:pPr marL="285750" lvl="1" indent="-285750" algn="l" defTabSz="1289050">
            <a:lnSpc>
              <a:spcPct val="90000"/>
            </a:lnSpc>
            <a:spcBef>
              <a:spcPct val="0"/>
            </a:spcBef>
            <a:spcAft>
              <a:spcPct val="15000"/>
            </a:spcAft>
            <a:buChar char="•"/>
          </a:pPr>
          <a:r>
            <a:rPr lang="en-US" sz="2900" kern="1200" dirty="0"/>
            <a:t>Streamlining operational efficiency.</a:t>
          </a:r>
        </a:p>
        <a:p>
          <a:pPr marL="285750" lvl="1" indent="-285750" algn="l" defTabSz="1289050">
            <a:lnSpc>
              <a:spcPct val="90000"/>
            </a:lnSpc>
            <a:spcBef>
              <a:spcPct val="0"/>
            </a:spcBef>
            <a:spcAft>
              <a:spcPct val="15000"/>
            </a:spcAft>
            <a:buChar char="•"/>
          </a:pPr>
          <a:r>
            <a:rPr lang="en-US" sz="2900" kern="1200" dirty="0"/>
            <a:t>Merger = 1% cheaper loans in a year (Arundhati Bhattacharya)</a:t>
          </a:r>
        </a:p>
        <a:p>
          <a:pPr marL="285750" lvl="1" indent="-285750" algn="l" defTabSz="1289050">
            <a:lnSpc>
              <a:spcPct val="90000"/>
            </a:lnSpc>
            <a:spcBef>
              <a:spcPct val="0"/>
            </a:spcBef>
            <a:spcAft>
              <a:spcPct val="15000"/>
            </a:spcAft>
            <a:buChar char="•"/>
          </a:pPr>
          <a:r>
            <a:rPr lang="en-US" sz="2900" kern="1200" dirty="0"/>
            <a:t>Alleviate BASEL capital req. (</a:t>
          </a:r>
          <a:r>
            <a:rPr lang="en-US" sz="2900" kern="1200" dirty="0">
              <a:hlinkClick xmlns:r="http://schemas.openxmlformats.org/officeDocument/2006/relationships" r:id="rId1"/>
            </a:rPr>
            <a:t>BES161/P4</a:t>
          </a:r>
          <a:r>
            <a:rPr lang="en-US" sz="2900" kern="1200" dirty="0"/>
            <a:t>)</a:t>
          </a:r>
        </a:p>
        <a:p>
          <a:pPr marL="285750" lvl="1" indent="-285750" algn="l" defTabSz="1289050">
            <a:lnSpc>
              <a:spcPct val="90000"/>
            </a:lnSpc>
            <a:spcBef>
              <a:spcPct val="0"/>
            </a:spcBef>
            <a:spcAft>
              <a:spcPct val="15000"/>
            </a:spcAft>
            <a:buChar char="•"/>
          </a:pPr>
          <a:r>
            <a:rPr lang="en-US" sz="2900" kern="1200" dirty="0"/>
            <a:t>Can finance corporate, even their overseas acquisition </a:t>
          </a:r>
        </a:p>
      </dsp:txBody>
      <dsp:txXfrm>
        <a:off x="43" y="852394"/>
        <a:ext cx="4151695" cy="4776300"/>
      </dsp:txXfrm>
    </dsp:sp>
    <dsp:sp modelId="{0D77EC8B-2529-4280-AE29-D697864A9C08}">
      <dsp:nvSpPr>
        <dsp:cNvPr id="0" name=""/>
        <dsp:cNvSpPr/>
      </dsp:nvSpPr>
      <dsp:spPr>
        <a:xfrm>
          <a:off x="4732976" y="17194"/>
          <a:ext cx="4151695"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Anti</a:t>
          </a:r>
        </a:p>
      </dsp:txBody>
      <dsp:txXfrm>
        <a:off x="4732976" y="17194"/>
        <a:ext cx="4151695" cy="835200"/>
      </dsp:txXfrm>
    </dsp:sp>
    <dsp:sp modelId="{7FA319B3-434C-411D-B6BC-535B9CF009EE}">
      <dsp:nvSpPr>
        <dsp:cNvPr id="0" name=""/>
        <dsp:cNvSpPr/>
      </dsp:nvSpPr>
      <dsp:spPr>
        <a:xfrm>
          <a:off x="4732976" y="852394"/>
          <a:ext cx="4151695" cy="47763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Strained balance sheet. </a:t>
          </a:r>
        </a:p>
        <a:p>
          <a:pPr marL="285750" lvl="1" indent="-285750" algn="l" defTabSz="1289050">
            <a:lnSpc>
              <a:spcPct val="90000"/>
            </a:lnSpc>
            <a:spcBef>
              <a:spcPct val="0"/>
            </a:spcBef>
            <a:spcAft>
              <a:spcPct val="15000"/>
            </a:spcAft>
            <a:buChar char="•"/>
          </a:pPr>
          <a:r>
            <a:rPr lang="en-US" sz="2900" kern="1200" dirty="0"/>
            <a:t>Streamlining customer accounts, </a:t>
          </a:r>
          <a:r>
            <a:rPr lang="en-US" sz="2900" kern="1200" dirty="0" err="1"/>
            <a:t>netbanking</a:t>
          </a:r>
          <a:r>
            <a:rPr lang="en-US" sz="2900" kern="1200" dirty="0"/>
            <a:t>, HR, etc. will take one year</a:t>
          </a:r>
        </a:p>
        <a:p>
          <a:pPr marL="285750" lvl="1" indent="-285750" algn="l" defTabSz="1289050">
            <a:lnSpc>
              <a:spcPct val="90000"/>
            </a:lnSpc>
            <a:spcBef>
              <a:spcPct val="0"/>
            </a:spcBef>
            <a:spcAft>
              <a:spcPct val="15000"/>
            </a:spcAft>
            <a:buChar char="•"/>
          </a:pPr>
          <a:r>
            <a:rPr lang="en-US" sz="2900" kern="1200" dirty="0"/>
            <a:t>Bank employee union opposed</a:t>
          </a:r>
        </a:p>
      </dsp:txBody>
      <dsp:txXfrm>
        <a:off x="4732976" y="852394"/>
        <a:ext cx="4151695" cy="4776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2FCAC-58DB-4E2F-A997-78A486AB7FEB}">
      <dsp:nvSpPr>
        <dsp:cNvPr id="0" name=""/>
        <dsp:cNvSpPr/>
      </dsp:nvSpPr>
      <dsp:spPr>
        <a:xfrm>
          <a:off x="3066" y="491108"/>
          <a:ext cx="1459123" cy="1005336"/>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C02AFE-1BE5-460C-A7F4-7C5CEB3B14E8}">
      <dsp:nvSpPr>
        <dsp:cNvPr id="0" name=""/>
        <dsp:cNvSpPr/>
      </dsp:nvSpPr>
      <dsp:spPr>
        <a:xfrm>
          <a:off x="3066" y="1496444"/>
          <a:ext cx="1459123" cy="541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Franklin Gothic Medium Cond" panose="020B0606030402020204" pitchFamily="34" charset="0"/>
            </a:rPr>
            <a:t>Small </a:t>
          </a:r>
          <a:r>
            <a:rPr lang="en-US" sz="2000" kern="1200" dirty="0" err="1">
              <a:solidFill>
                <a:schemeClr val="bg1"/>
              </a:solidFill>
              <a:latin typeface="Franklin Gothic Medium Cond" panose="020B0606030402020204" pitchFamily="34" charset="0"/>
            </a:rPr>
            <a:t>F.Banks</a:t>
          </a:r>
          <a:endParaRPr lang="en-US" sz="2000" kern="1200" dirty="0">
            <a:solidFill>
              <a:schemeClr val="bg1"/>
            </a:solidFill>
            <a:latin typeface="Franklin Gothic Medium Cond" panose="020B0606030402020204" pitchFamily="34" charset="0"/>
          </a:endParaRPr>
        </a:p>
      </dsp:txBody>
      <dsp:txXfrm>
        <a:off x="3066" y="1496444"/>
        <a:ext cx="1459123" cy="541334"/>
      </dsp:txXfrm>
    </dsp:sp>
    <dsp:sp modelId="{A5592D08-C1CC-43B9-94AF-2EC92C298B2F}">
      <dsp:nvSpPr>
        <dsp:cNvPr id="0" name=""/>
        <dsp:cNvSpPr/>
      </dsp:nvSpPr>
      <dsp:spPr>
        <a:xfrm>
          <a:off x="1608163" y="491108"/>
          <a:ext cx="1459123" cy="1005336"/>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33AD1-B0F9-4E2B-A0D9-2CB2D50F0370}">
      <dsp:nvSpPr>
        <dsp:cNvPr id="0" name=""/>
        <dsp:cNvSpPr/>
      </dsp:nvSpPr>
      <dsp:spPr>
        <a:xfrm>
          <a:off x="1608163" y="1496444"/>
          <a:ext cx="1459123" cy="541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Franklin Gothic Medium Cond" panose="020B0606030402020204" pitchFamily="34" charset="0"/>
            </a:rPr>
            <a:t>Payment Banks</a:t>
          </a:r>
        </a:p>
      </dsp:txBody>
      <dsp:txXfrm>
        <a:off x="1608163" y="1496444"/>
        <a:ext cx="1459123" cy="541334"/>
      </dsp:txXfrm>
    </dsp:sp>
    <dsp:sp modelId="{7005283C-C444-42BD-94E4-1FABE6EC2FDE}">
      <dsp:nvSpPr>
        <dsp:cNvPr id="0" name=""/>
        <dsp:cNvSpPr/>
      </dsp:nvSpPr>
      <dsp:spPr>
        <a:xfrm>
          <a:off x="3213260" y="491108"/>
          <a:ext cx="1459123" cy="1005336"/>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06AD35-6C57-4DCA-8123-BED21648AC01}">
      <dsp:nvSpPr>
        <dsp:cNvPr id="0" name=""/>
        <dsp:cNvSpPr/>
      </dsp:nvSpPr>
      <dsp:spPr>
        <a:xfrm>
          <a:off x="3213260" y="1496444"/>
          <a:ext cx="1459123" cy="541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Franklin Gothic Medium Cond" panose="020B0606030402020204" pitchFamily="34" charset="0"/>
            </a:rPr>
            <a:t>Wholesale Banks</a:t>
          </a:r>
        </a:p>
      </dsp:txBody>
      <dsp:txXfrm>
        <a:off x="3213260" y="1496444"/>
        <a:ext cx="1459123" cy="541334"/>
      </dsp:txXfrm>
    </dsp:sp>
    <dsp:sp modelId="{34855DFD-283D-4DF5-8F39-BE5305DC9D34}">
      <dsp:nvSpPr>
        <dsp:cNvPr id="0" name=""/>
        <dsp:cNvSpPr/>
      </dsp:nvSpPr>
      <dsp:spPr>
        <a:xfrm>
          <a:off x="4821423" y="491108"/>
          <a:ext cx="1459123" cy="1005336"/>
        </a:xfrm>
        <a:prstGeom prst="round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C53CE7-A833-4424-BA4D-FDAF1DB87E58}">
      <dsp:nvSpPr>
        <dsp:cNvPr id="0" name=""/>
        <dsp:cNvSpPr/>
      </dsp:nvSpPr>
      <dsp:spPr>
        <a:xfrm>
          <a:off x="4818357" y="1496444"/>
          <a:ext cx="1459123" cy="541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Franklin Gothic Medium Cond" panose="020B0606030402020204" pitchFamily="34" charset="0"/>
            </a:rPr>
            <a:t>Custodian Banks</a:t>
          </a:r>
        </a:p>
      </dsp:txBody>
      <dsp:txXfrm>
        <a:off x="4818357" y="1496444"/>
        <a:ext cx="1459123" cy="54133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E06D7-1F01-4D4B-89F0-92AA06748016}" type="datetimeFigureOut">
              <a:rPr lang="en-US" smtClean="0"/>
              <a:t>12-Jun-16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14FAC-0CC9-4901-ADBF-F80A9AEB3387}" type="slidenum">
              <a:rPr lang="en-US" smtClean="0"/>
              <a:t>‹#›</a:t>
            </a:fld>
            <a:endParaRPr lang="en-US"/>
          </a:p>
        </p:txBody>
      </p:sp>
    </p:spTree>
    <p:extLst>
      <p:ext uri="{BB962C8B-B14F-4D97-AF65-F5344CB8AC3E}">
        <p14:creationId xmlns:p14="http://schemas.microsoft.com/office/powerpoint/2010/main" val="8521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a:t>
            </a:fld>
            <a:endParaRPr lang="en-US"/>
          </a:p>
        </p:txBody>
      </p:sp>
    </p:spTree>
    <p:extLst>
      <p:ext uri="{BB962C8B-B14F-4D97-AF65-F5344CB8AC3E}">
        <p14:creationId xmlns:p14="http://schemas.microsoft.com/office/powerpoint/2010/main" val="165329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Guru </a:t>
            </a:r>
            <a:r>
              <a:rPr lang="en-US" dirty="0" err="1"/>
              <a:t>Dronacharya</a:t>
            </a:r>
            <a:r>
              <a:rPr lang="en-US" dirty="0"/>
              <a:t>; the village was given as “</a:t>
            </a:r>
            <a:r>
              <a:rPr lang="en-US" dirty="0" err="1"/>
              <a:t>gurudakshina</a:t>
            </a:r>
            <a:r>
              <a:rPr lang="en-US" dirty="0"/>
              <a:t>” to him by his students, the </a:t>
            </a:r>
            <a:r>
              <a:rPr lang="en-US" dirty="0" err="1"/>
              <a:t>Pandavas</a:t>
            </a:r>
            <a:r>
              <a:rPr lang="en-US" dirty="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DEBE27-5E4C-40F2-BA93-E670CD044EF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1745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ctr"/>
            <a:r>
              <a:rPr lang="en-US" sz="1200" dirty="0"/>
              <a:t>As of now Total PSB</a:t>
            </a:r>
          </a:p>
          <a:p>
            <a:pPr algn="ctr"/>
            <a:r>
              <a:rPr lang="en-US" sz="1200" dirty="0"/>
              <a:t>21 PSB (</a:t>
            </a:r>
            <a:r>
              <a:rPr lang="en-US" sz="1200" dirty="0" err="1"/>
              <a:t>incl.Mahila</a:t>
            </a:r>
            <a:r>
              <a:rPr lang="en-US" sz="1200" dirty="0"/>
              <a:t>)+1 SBI +5 </a:t>
            </a:r>
            <a:r>
              <a:rPr lang="en-US" sz="1200" dirty="0" err="1"/>
              <a:t>asso</a:t>
            </a:r>
            <a:r>
              <a:rPr lang="en-US" sz="1200" dirty="0"/>
              <a:t> = 27</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DEBE27-5E4C-40F2-BA93-E670CD044EF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9354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Subsidiary banks?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DEBE27-5E4C-40F2-BA93-E670CD044EF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6852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13</a:t>
            </a:fld>
            <a:endParaRPr lang="en-US"/>
          </a:p>
        </p:txBody>
      </p:sp>
    </p:spTree>
    <p:extLst>
      <p:ext uri="{BB962C8B-B14F-4D97-AF65-F5344CB8AC3E}">
        <p14:creationId xmlns:p14="http://schemas.microsoft.com/office/powerpoint/2010/main" val="102839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14</a:t>
            </a:fld>
            <a:endParaRPr lang="en-US"/>
          </a:p>
        </p:txBody>
      </p:sp>
    </p:spTree>
    <p:extLst>
      <p:ext uri="{BB962C8B-B14F-4D97-AF65-F5344CB8AC3E}">
        <p14:creationId xmlns:p14="http://schemas.microsoft.com/office/powerpoint/2010/main" val="1985933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E4345D-4786-4248-8FE3-949939BAF93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0906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16</a:t>
            </a:fld>
            <a:endParaRPr lang="en-US"/>
          </a:p>
        </p:txBody>
      </p:sp>
    </p:spTree>
    <p:extLst>
      <p:ext uri="{BB962C8B-B14F-4D97-AF65-F5344CB8AC3E}">
        <p14:creationId xmlns:p14="http://schemas.microsoft.com/office/powerpoint/2010/main" val="1949264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17</a:t>
            </a:fld>
            <a:endParaRPr lang="en-US"/>
          </a:p>
        </p:txBody>
      </p:sp>
    </p:spTree>
    <p:extLst>
      <p:ext uri="{BB962C8B-B14F-4D97-AF65-F5344CB8AC3E}">
        <p14:creationId xmlns:p14="http://schemas.microsoft.com/office/powerpoint/2010/main" val="3977649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18</a:t>
            </a:fld>
            <a:endParaRPr lang="en-US"/>
          </a:p>
        </p:txBody>
      </p:sp>
    </p:spTree>
    <p:extLst>
      <p:ext uri="{BB962C8B-B14F-4D97-AF65-F5344CB8AC3E}">
        <p14:creationId xmlns:p14="http://schemas.microsoft.com/office/powerpoint/2010/main" val="1860413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19</a:t>
            </a:fld>
            <a:endParaRPr lang="en-US"/>
          </a:p>
        </p:txBody>
      </p:sp>
    </p:spTree>
    <p:extLst>
      <p:ext uri="{BB962C8B-B14F-4D97-AF65-F5344CB8AC3E}">
        <p14:creationId xmlns:p14="http://schemas.microsoft.com/office/powerpoint/2010/main" val="3123639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a:t>
            </a:fld>
            <a:endParaRPr lang="en-US"/>
          </a:p>
        </p:txBody>
      </p:sp>
    </p:spTree>
    <p:extLst>
      <p:ext uri="{BB962C8B-B14F-4D97-AF65-F5344CB8AC3E}">
        <p14:creationId xmlns:p14="http://schemas.microsoft.com/office/powerpoint/2010/main" val="3627434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20</a:t>
            </a:fld>
            <a:endParaRPr lang="en-US"/>
          </a:p>
        </p:txBody>
      </p:sp>
    </p:spTree>
    <p:extLst>
      <p:ext uri="{BB962C8B-B14F-4D97-AF65-F5344CB8AC3E}">
        <p14:creationId xmlns:p14="http://schemas.microsoft.com/office/powerpoint/2010/main" val="313759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21</a:t>
            </a:fld>
            <a:endParaRPr lang="en-US"/>
          </a:p>
        </p:txBody>
      </p:sp>
    </p:spTree>
    <p:extLst>
      <p:ext uri="{BB962C8B-B14F-4D97-AF65-F5344CB8AC3E}">
        <p14:creationId xmlns:p14="http://schemas.microsoft.com/office/powerpoint/2010/main" val="895395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22</a:t>
            </a:fld>
            <a:endParaRPr lang="en-US"/>
          </a:p>
        </p:txBody>
      </p:sp>
    </p:spTree>
    <p:extLst>
      <p:ext uri="{BB962C8B-B14F-4D97-AF65-F5344CB8AC3E}">
        <p14:creationId xmlns:p14="http://schemas.microsoft.com/office/powerpoint/2010/main" val="372079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23</a:t>
            </a:fld>
            <a:endParaRPr lang="en-US"/>
          </a:p>
        </p:txBody>
      </p:sp>
    </p:spTree>
    <p:extLst>
      <p:ext uri="{BB962C8B-B14F-4D97-AF65-F5344CB8AC3E}">
        <p14:creationId xmlns:p14="http://schemas.microsoft.com/office/powerpoint/2010/main" val="42820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Quote PDPU</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Deepening Corporate bond market</a:t>
            </a:r>
          </a:p>
          <a:p>
            <a:pPr rtl="0" fontAlgn="ctr"/>
            <a:r>
              <a:rPr lang="en-US" sz="1200" kern="1200" dirty="0">
                <a:solidFill>
                  <a:schemeClr val="tx1"/>
                </a:solidFill>
                <a:effectLst/>
                <a:latin typeface="+mn-lt"/>
                <a:ea typeface="+mn-ea"/>
                <a:cs typeface="+mn-cs"/>
              </a:rPr>
              <a:t>LIC of India will set up a dedicated fund to provide credit enhancement to infrastructure projects</a:t>
            </a:r>
          </a:p>
          <a:p>
            <a:pPr rtl="0" fontAlgn="ctr"/>
            <a:r>
              <a:rPr lang="en-US" sz="1200" kern="1200" dirty="0">
                <a:solidFill>
                  <a:schemeClr val="tx1"/>
                </a:solidFill>
                <a:effectLst/>
                <a:latin typeface="+mn-lt"/>
                <a:ea typeface="+mn-ea"/>
                <a:cs typeface="+mn-cs"/>
              </a:rPr>
              <a:t>The fund will help in raising the credit rating of bonds floated by infrastructure companies and facilitate investment from long term investors.</a:t>
            </a:r>
          </a:p>
          <a:p>
            <a:pPr rtl="0" fontAlgn="ctr"/>
            <a:r>
              <a:rPr lang="en-US" sz="1200" kern="1200" dirty="0">
                <a:solidFill>
                  <a:schemeClr val="tx1"/>
                </a:solidFill>
                <a:effectLst/>
                <a:latin typeface="+mn-lt"/>
                <a:ea typeface="+mn-ea"/>
                <a:cs typeface="+mn-cs"/>
              </a:rPr>
              <a:t>RBI will issue guidelines to encourage large borrowers to access a certain portion of their financing needs through market mechanism instead of the banks. </a:t>
            </a:r>
          </a:p>
          <a:p>
            <a:pPr rtl="0" fontAlgn="ctr"/>
            <a:r>
              <a:rPr lang="en-US" sz="1200" kern="1200" dirty="0">
                <a:solidFill>
                  <a:schemeClr val="tx1"/>
                </a:solidFill>
                <a:effectLst/>
                <a:latin typeface="+mn-lt"/>
                <a:ea typeface="+mn-ea"/>
                <a:cs typeface="+mn-cs"/>
              </a:rPr>
              <a:t>SEBI</a:t>
            </a:r>
          </a:p>
          <a:p>
            <a:pPr lvl="1" rtl="0" fontAlgn="ctr"/>
            <a:r>
              <a:rPr lang="en-US" sz="1200" kern="1200" dirty="0">
                <a:solidFill>
                  <a:schemeClr val="tx1"/>
                </a:solidFill>
                <a:effectLst/>
                <a:latin typeface="+mn-lt"/>
                <a:ea typeface="+mn-ea"/>
                <a:cs typeface="+mn-cs"/>
              </a:rPr>
              <a:t>e-auction platform for C-Bonds</a:t>
            </a:r>
          </a:p>
          <a:p>
            <a:pPr rtl="0" fontAlgn="ctr"/>
            <a:r>
              <a:rPr lang="en-US" sz="1200" kern="1200" dirty="0">
                <a:solidFill>
                  <a:schemeClr val="tx1"/>
                </a:solidFill>
                <a:effectLst/>
                <a:latin typeface="+mn-lt"/>
                <a:ea typeface="+mn-ea"/>
                <a:cs typeface="+mn-cs"/>
              </a:rPr>
              <a:t>RBI</a:t>
            </a:r>
          </a:p>
          <a:p>
            <a:pPr lvl="1" rtl="0" fontAlgn="ctr"/>
            <a:r>
              <a:rPr lang="en-US" sz="1200" kern="1200" dirty="0">
                <a:solidFill>
                  <a:schemeClr val="tx1"/>
                </a:solidFill>
                <a:effectLst/>
                <a:latin typeface="+mn-lt"/>
                <a:ea typeface="+mn-ea"/>
                <a:cs typeface="+mn-cs"/>
              </a:rPr>
              <a:t>Repo market for C-Bonds</a:t>
            </a:r>
          </a:p>
          <a:p>
            <a:pPr rtl="0" fontAlgn="ctr"/>
            <a:r>
              <a:rPr lang="en-US" sz="1200" kern="1200" dirty="0">
                <a:solidFill>
                  <a:schemeClr val="tx1"/>
                </a:solidFill>
                <a:effectLst/>
                <a:latin typeface="+mn-lt"/>
                <a:ea typeface="+mn-ea"/>
                <a:cs typeface="+mn-cs"/>
              </a:rPr>
              <a:t>RBI + SEBI</a:t>
            </a:r>
          </a:p>
          <a:p>
            <a:pPr lvl="1" rtl="0" fontAlgn="ctr"/>
            <a:r>
              <a:rPr lang="en-US" sz="1200" kern="1200" dirty="0">
                <a:solidFill>
                  <a:schemeClr val="tx1"/>
                </a:solidFill>
                <a:effectLst/>
                <a:latin typeface="+mn-lt"/>
                <a:ea typeface="+mn-ea"/>
                <a:cs typeface="+mn-cs"/>
              </a:rPr>
              <a:t>information repository for corporate bonds, covering both primary and secondary market segments</a:t>
            </a:r>
          </a:p>
          <a:p>
            <a:endParaRPr lang="en-US" dirty="0"/>
          </a:p>
        </p:txBody>
      </p:sp>
      <p:sp>
        <p:nvSpPr>
          <p:cNvPr id="4" name="Slide Number Placeholder 3"/>
          <p:cNvSpPr>
            <a:spLocks noGrp="1"/>
          </p:cNvSpPr>
          <p:nvPr>
            <p:ph type="sldNum" sz="quarter" idx="10"/>
          </p:nvPr>
        </p:nvSpPr>
        <p:spPr/>
        <p:txBody>
          <a:bodyPr/>
          <a:lstStyle/>
          <a:p>
            <a:fld id="{9B347B51-BA35-407D-B33D-3E8F824028A5}" type="slidenum">
              <a:rPr lang="en-US" smtClean="0"/>
              <a:t>24</a:t>
            </a:fld>
            <a:endParaRPr lang="en-US"/>
          </a:p>
        </p:txBody>
      </p:sp>
    </p:spTree>
    <p:extLst>
      <p:ext uri="{BB962C8B-B14F-4D97-AF65-F5344CB8AC3E}">
        <p14:creationId xmlns:p14="http://schemas.microsoft.com/office/powerpoint/2010/main" val="1405937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25</a:t>
            </a:fld>
            <a:endParaRPr lang="en-US"/>
          </a:p>
        </p:txBody>
      </p:sp>
    </p:spTree>
    <p:extLst>
      <p:ext uri="{BB962C8B-B14F-4D97-AF65-F5344CB8AC3E}">
        <p14:creationId xmlns:p14="http://schemas.microsoft.com/office/powerpoint/2010/main" val="3173508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Government stakes will not &gt;49%</a:t>
            </a:r>
          </a:p>
          <a:p>
            <a:endParaRPr lang="en-US" dirty="0"/>
          </a:p>
        </p:txBody>
      </p:sp>
      <p:sp>
        <p:nvSpPr>
          <p:cNvPr id="4" name="Slide Number Placeholder 3"/>
          <p:cNvSpPr>
            <a:spLocks noGrp="1"/>
          </p:cNvSpPr>
          <p:nvPr>
            <p:ph type="sldNum" sz="quarter" idx="10"/>
          </p:nvPr>
        </p:nvSpPr>
        <p:spPr/>
        <p:txBody>
          <a:bodyPr/>
          <a:lstStyle/>
          <a:p>
            <a:fld id="{40027539-2981-4C4A-89CC-53F341451663}" type="slidenum">
              <a:rPr lang="en-US" smtClean="0"/>
              <a:t>26</a:t>
            </a:fld>
            <a:endParaRPr lang="en-US"/>
          </a:p>
        </p:txBody>
      </p:sp>
    </p:spTree>
    <p:extLst>
      <p:ext uri="{BB962C8B-B14F-4D97-AF65-F5344CB8AC3E}">
        <p14:creationId xmlns:p14="http://schemas.microsoft.com/office/powerpoint/2010/main" val="3874907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27</a:t>
            </a:fld>
            <a:endParaRPr lang="en-US"/>
          </a:p>
        </p:txBody>
      </p:sp>
    </p:spTree>
    <p:extLst>
      <p:ext uri="{BB962C8B-B14F-4D97-AF65-F5344CB8AC3E}">
        <p14:creationId xmlns:p14="http://schemas.microsoft.com/office/powerpoint/2010/main" val="1123654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28</a:t>
            </a:fld>
            <a:endParaRPr lang="en-US"/>
          </a:p>
        </p:txBody>
      </p:sp>
    </p:spTree>
    <p:extLst>
      <p:ext uri="{BB962C8B-B14F-4D97-AF65-F5344CB8AC3E}">
        <p14:creationId xmlns:p14="http://schemas.microsoft.com/office/powerpoint/2010/main" val="638411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29</a:t>
            </a:fld>
            <a:endParaRPr lang="en-US"/>
          </a:p>
        </p:txBody>
      </p:sp>
    </p:spTree>
    <p:extLst>
      <p:ext uri="{BB962C8B-B14F-4D97-AF65-F5344CB8AC3E}">
        <p14:creationId xmlns:p14="http://schemas.microsoft.com/office/powerpoint/2010/main" val="2273687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a:t>
            </a:fld>
            <a:endParaRPr lang="en-US"/>
          </a:p>
        </p:txBody>
      </p:sp>
    </p:spTree>
    <p:extLst>
      <p:ext uri="{BB962C8B-B14F-4D97-AF65-F5344CB8AC3E}">
        <p14:creationId xmlns:p14="http://schemas.microsoft.com/office/powerpoint/2010/main" val="1222040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Since</a:t>
            </a:r>
            <a:r>
              <a:rPr lang="en-US" baseline="0" dirty="0"/>
              <a:t> 1992 FII permitted</a:t>
            </a:r>
          </a:p>
          <a:p>
            <a:r>
              <a:rPr lang="en-US"/>
              <a:t>ultimate beneficial owners of ODIs (offshore derivative instruments) being Cayman Islands, the US, the UK, Mauritius and Bermuda contributing 31.31 per cent, 14.20 per cent, 13.49 per cent, 9.91 per cent and 9.10 per cent </a:t>
            </a:r>
            <a:endParaRPr lang="en-US" dirty="0"/>
          </a:p>
        </p:txBody>
      </p:sp>
      <p:sp>
        <p:nvSpPr>
          <p:cNvPr id="4" name="Slide Number Placeholder 3"/>
          <p:cNvSpPr>
            <a:spLocks noGrp="1"/>
          </p:cNvSpPr>
          <p:nvPr>
            <p:ph type="sldNum" sz="quarter" idx="10"/>
          </p:nvPr>
        </p:nvSpPr>
        <p:spPr/>
        <p:txBody>
          <a:bodyPr/>
          <a:lstStyle/>
          <a:p>
            <a:fld id="{40027539-2981-4C4A-89CC-53F341451663}" type="slidenum">
              <a:rPr lang="en-US" smtClean="0"/>
              <a:t>30</a:t>
            </a:fld>
            <a:endParaRPr lang="en-US"/>
          </a:p>
        </p:txBody>
      </p:sp>
    </p:spTree>
    <p:extLst>
      <p:ext uri="{BB962C8B-B14F-4D97-AF65-F5344CB8AC3E}">
        <p14:creationId xmlns:p14="http://schemas.microsoft.com/office/powerpoint/2010/main" val="680742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31</a:t>
            </a:fld>
            <a:endParaRPr lang="en-US"/>
          </a:p>
        </p:txBody>
      </p:sp>
    </p:spTree>
    <p:extLst>
      <p:ext uri="{BB962C8B-B14F-4D97-AF65-F5344CB8AC3E}">
        <p14:creationId xmlns:p14="http://schemas.microsoft.com/office/powerpoint/2010/main" val="1191838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a:t>
            </a:r>
            <a:r>
              <a:rPr lang="en-US" dirty="0" err="1"/>
              <a:t>ll</a:t>
            </a:r>
            <a:r>
              <a:rPr lang="en-US" dirty="0"/>
              <a:t> prefer tax haven</a:t>
            </a:r>
            <a:r>
              <a:rPr lang="en-US" baseline="0" dirty="0"/>
              <a:t> because foreign KYC.</a:t>
            </a:r>
          </a:p>
          <a:p>
            <a:r>
              <a:rPr lang="en-US" baseline="0" dirty="0"/>
              <a:t>FIU- financial intelligence unit.</a:t>
            </a:r>
            <a:endParaRPr lang="en-US" dirty="0"/>
          </a:p>
        </p:txBody>
      </p:sp>
      <p:sp>
        <p:nvSpPr>
          <p:cNvPr id="4" name="Slide Number Placeholder 3"/>
          <p:cNvSpPr>
            <a:spLocks noGrp="1"/>
          </p:cNvSpPr>
          <p:nvPr>
            <p:ph type="sldNum" sz="quarter" idx="10"/>
          </p:nvPr>
        </p:nvSpPr>
        <p:spPr/>
        <p:txBody>
          <a:bodyPr/>
          <a:lstStyle/>
          <a:p>
            <a:fld id="{40027539-2981-4C4A-89CC-53F341451663}" type="slidenum">
              <a:rPr lang="en-US" smtClean="0"/>
              <a:t>32</a:t>
            </a:fld>
            <a:endParaRPr lang="en-US"/>
          </a:p>
        </p:txBody>
      </p:sp>
    </p:spTree>
    <p:extLst>
      <p:ext uri="{BB962C8B-B14F-4D97-AF65-F5344CB8AC3E}">
        <p14:creationId xmlns:p14="http://schemas.microsoft.com/office/powerpoint/2010/main" val="2482971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33</a:t>
            </a:fld>
            <a:endParaRPr lang="en-US"/>
          </a:p>
        </p:txBody>
      </p:sp>
    </p:spTree>
    <p:extLst>
      <p:ext uri="{BB962C8B-B14F-4D97-AF65-F5344CB8AC3E}">
        <p14:creationId xmlns:p14="http://schemas.microsoft.com/office/powerpoint/2010/main" val="2870638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ctr"/>
            <a:r>
              <a:rPr lang="en-US" dirty="0"/>
              <a:t>Subdued performance, BSE down by 8.5%</a:t>
            </a:r>
          </a:p>
          <a:p>
            <a:pPr fontAlgn="ctr"/>
            <a:r>
              <a:rPr lang="en-US" dirty="0"/>
              <a:t>Reasons: Aug-15: China Black Monday, currency devaluation, global turmoil</a:t>
            </a:r>
          </a:p>
          <a:p>
            <a:pPr fontAlgn="ctr"/>
            <a:r>
              <a:rPr lang="en-US" dirty="0"/>
              <a:t>Mixed corporate earnings</a:t>
            </a:r>
          </a:p>
          <a:p>
            <a:pPr fontAlgn="ctr"/>
            <a:r>
              <a:rPr lang="en-US" dirty="0"/>
              <a:t>GST Delay</a:t>
            </a:r>
          </a:p>
          <a:p>
            <a:pPr fontAlgn="ctr"/>
            <a:r>
              <a:rPr lang="en-US" dirty="0"/>
              <a:t>FPI concerned over MAT</a:t>
            </a:r>
          </a:p>
          <a:p>
            <a:pPr fontAlgn="ctr"/>
            <a:r>
              <a:rPr lang="en-US" dirty="0"/>
              <a:t>Increase in crude oil prices</a:t>
            </a:r>
          </a:p>
          <a:p>
            <a:pPr fontAlgn="ctr"/>
            <a:r>
              <a:rPr lang="en-US" dirty="0"/>
              <a:t>LATEST: after amendments in India-Mauritius DTAA- to impose CGT.</a:t>
            </a:r>
          </a:p>
          <a:p>
            <a:endParaRPr lang="en-US" dirty="0"/>
          </a:p>
          <a:p>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34</a:t>
            </a:fld>
            <a:endParaRPr lang="en-US"/>
          </a:p>
        </p:txBody>
      </p:sp>
    </p:spTree>
    <p:extLst>
      <p:ext uri="{BB962C8B-B14F-4D97-AF65-F5344CB8AC3E}">
        <p14:creationId xmlns:p14="http://schemas.microsoft.com/office/powerpoint/2010/main" val="3102681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35</a:t>
            </a:fld>
            <a:endParaRPr lang="en-US"/>
          </a:p>
        </p:txBody>
      </p:sp>
    </p:spTree>
    <p:extLst>
      <p:ext uri="{BB962C8B-B14F-4D97-AF65-F5344CB8AC3E}">
        <p14:creationId xmlns:p14="http://schemas.microsoft.com/office/powerpoint/2010/main" val="4247926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36</a:t>
            </a:fld>
            <a:endParaRPr lang="en-US"/>
          </a:p>
        </p:txBody>
      </p:sp>
    </p:spTree>
    <p:extLst>
      <p:ext uri="{BB962C8B-B14F-4D97-AF65-F5344CB8AC3E}">
        <p14:creationId xmlns:p14="http://schemas.microsoft.com/office/powerpoint/2010/main" val="2624633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37</a:t>
            </a:fld>
            <a:endParaRPr lang="en-US"/>
          </a:p>
        </p:txBody>
      </p:sp>
    </p:spTree>
    <p:extLst>
      <p:ext uri="{BB962C8B-B14F-4D97-AF65-F5344CB8AC3E}">
        <p14:creationId xmlns:p14="http://schemas.microsoft.com/office/powerpoint/2010/main" val="3099799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38</a:t>
            </a:fld>
            <a:endParaRPr lang="en-US"/>
          </a:p>
        </p:txBody>
      </p:sp>
    </p:spTree>
    <p:extLst>
      <p:ext uri="{BB962C8B-B14F-4D97-AF65-F5344CB8AC3E}">
        <p14:creationId xmlns:p14="http://schemas.microsoft.com/office/powerpoint/2010/main" val="3854110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39</a:t>
            </a:fld>
            <a:endParaRPr lang="en-US"/>
          </a:p>
        </p:txBody>
      </p:sp>
    </p:spTree>
    <p:extLst>
      <p:ext uri="{BB962C8B-B14F-4D97-AF65-F5344CB8AC3E}">
        <p14:creationId xmlns:p14="http://schemas.microsoft.com/office/powerpoint/2010/main" val="2933303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a:t>
            </a:fld>
            <a:endParaRPr lang="en-US"/>
          </a:p>
        </p:txBody>
      </p:sp>
    </p:spTree>
    <p:extLst>
      <p:ext uri="{BB962C8B-B14F-4D97-AF65-F5344CB8AC3E}">
        <p14:creationId xmlns:p14="http://schemas.microsoft.com/office/powerpoint/2010/main" val="1476254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40</a:t>
            </a:fld>
            <a:endParaRPr lang="en-US"/>
          </a:p>
        </p:txBody>
      </p:sp>
    </p:spTree>
    <p:extLst>
      <p:ext uri="{BB962C8B-B14F-4D97-AF65-F5344CB8AC3E}">
        <p14:creationId xmlns:p14="http://schemas.microsoft.com/office/powerpoint/2010/main" val="3839491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41</a:t>
            </a:fld>
            <a:endParaRPr lang="en-US"/>
          </a:p>
        </p:txBody>
      </p:sp>
    </p:spTree>
    <p:extLst>
      <p:ext uri="{BB962C8B-B14F-4D97-AF65-F5344CB8AC3E}">
        <p14:creationId xmlns:p14="http://schemas.microsoft.com/office/powerpoint/2010/main" val="367625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42</a:t>
            </a:fld>
            <a:endParaRPr lang="en-US"/>
          </a:p>
        </p:txBody>
      </p:sp>
    </p:spTree>
    <p:extLst>
      <p:ext uri="{BB962C8B-B14F-4D97-AF65-F5344CB8AC3E}">
        <p14:creationId xmlns:p14="http://schemas.microsoft.com/office/powerpoint/2010/main" val="154941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5</a:t>
            </a:fld>
            <a:endParaRPr lang="en-US"/>
          </a:p>
        </p:txBody>
      </p:sp>
    </p:spTree>
    <p:extLst>
      <p:ext uri="{BB962C8B-B14F-4D97-AF65-F5344CB8AC3E}">
        <p14:creationId xmlns:p14="http://schemas.microsoft.com/office/powerpoint/2010/main" val="1366551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E4345D-4786-4248-8FE3-949939BAF93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10664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7</a:t>
            </a:fld>
            <a:endParaRPr lang="en-US"/>
          </a:p>
        </p:txBody>
      </p:sp>
    </p:spTree>
    <p:extLst>
      <p:ext uri="{BB962C8B-B14F-4D97-AF65-F5344CB8AC3E}">
        <p14:creationId xmlns:p14="http://schemas.microsoft.com/office/powerpoint/2010/main" val="4126063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Similarly, when an Indian company that has assets abroad undergoes insolvency proceedings in India, its creditors (in India and abroad) may want to prevent it from disposing of its assets abroad and have such assets included in the bankruptcy estate of the company in India. This require the Indian insolvency professional to appear before foreign courts and ask for recognition of Indian insolvency proceedings. The Indian debtor, on the other hand, may want to have a stay on all legal proceedings against it in the relevant foreign jurisdiction so that insolvency proceedings in India take place in an orderly fashion.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DEBE27-5E4C-40F2-BA93-E670CD044EF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5466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9</a:t>
            </a:fld>
            <a:endParaRPr lang="en-US"/>
          </a:p>
        </p:txBody>
      </p:sp>
    </p:spTree>
    <p:extLst>
      <p:ext uri="{BB962C8B-B14F-4D97-AF65-F5344CB8AC3E}">
        <p14:creationId xmlns:p14="http://schemas.microsoft.com/office/powerpoint/2010/main" val="2487598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023B9840-7F26-4F63-9A3D-F7E57299AD52}"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6547983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229145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38663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36144505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176530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64544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680007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1437653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5872975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64331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46831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023B9840-7F26-4F63-9A3D-F7E57299AD52}" type="slidenum">
              <a:rPr lang="en-US" smtClean="0"/>
              <a:t>‹#›</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69923147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12174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76968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2327882511"/>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36232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C440C-32EC-4A8D-8FCF-70888E0BCBD6}" type="datetimeFigureOut">
              <a:rPr lang="en-US" smtClean="0"/>
              <a:t>12-Jun-16</a:t>
            </a:fld>
            <a:endParaRPr lang="en-US"/>
          </a:p>
        </p:txBody>
      </p:sp>
      <p:sp>
        <p:nvSpPr>
          <p:cNvPr id="7" name="Slide Number Placeholder 6"/>
          <p:cNvSpPr>
            <a:spLocks noGrp="1"/>
          </p:cNvSpPr>
          <p:nvPr>
            <p:ph type="sldNum" sz="quarter" idx="12"/>
          </p:nvPr>
        </p:nvSpPr>
        <p:spPr/>
        <p:txBody>
          <a:bodyPr/>
          <a:lstStyle/>
          <a:p>
            <a:fld id="{023B9840-7F26-4F63-9A3D-F7E57299AD52}"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73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A6C440C-32EC-4A8D-8FCF-70888E0BCBD6}" type="datetimeFigureOut">
              <a:rPr lang="en-US" smtClean="0"/>
              <a:t>12-Jun-16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23B9840-7F26-4F63-9A3D-F7E57299AD52}"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32577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A6C440C-32EC-4A8D-8FCF-70888E0BCBD6}" type="datetimeFigureOut">
              <a:rPr lang="en-US" smtClean="0"/>
              <a:t>12-Jun-16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23B9840-7F26-4F63-9A3D-F7E57299AD52}"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1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A6C440C-32EC-4A8D-8FCF-70888E0BCBD6}" type="datetimeFigureOut">
              <a:rPr lang="en-US" smtClean="0"/>
              <a:t>12-Jun-16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23B9840-7F26-4F63-9A3D-F7E57299AD52}"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04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199853676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C440C-32EC-4A8D-8FCF-70888E0BCBD6}" type="datetimeFigureOut">
              <a:rPr lang="en-US" smtClean="0"/>
              <a:t>12-Jun-16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3B9840-7F26-4F63-9A3D-F7E57299AD52}"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7013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AA6C440C-32EC-4A8D-8FCF-70888E0BCBD6}" type="datetimeFigureOut">
              <a:rPr lang="en-US" smtClean="0"/>
              <a:t>12-Jun-16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3B9840-7F26-4F63-9A3D-F7E57299AD52}"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33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04579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341764099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3221350123"/>
      </p:ext>
    </p:extLst>
  </p:cSld>
  <p:clrMapOvr>
    <a:masterClrMapping/>
  </p:clrMapOvr>
  <p:extLst mod="1">
    <p:ext uri="{DCECCB84-F9BA-43D5-87BE-67443E8EF086}">
      <p15:sldGuideLst xmlns:p15="http://schemas.microsoft.com/office/powerpoint/2012/main">
        <p15:guide id="3" orient="horz" pos="2160" userDrawn="1">
          <p15:clr>
            <a:srgbClr val="FBAE40"/>
          </p15:clr>
        </p15:guide>
        <p15:guide id="4"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C440C-32EC-4A8D-8FCF-70888E0BCBD6}" type="datetimeFigureOut">
              <a:rPr lang="en-US" smtClean="0"/>
              <a:t>12-Jun-16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3B9840-7F26-4F63-9A3D-F7E57299AD52}" type="slidenum">
              <a:rPr lang="en-US" smtClean="0"/>
              <a:t>‹#›</a:t>
            </a:fld>
            <a:endParaRPr lang="en-US"/>
          </a:p>
        </p:txBody>
      </p:sp>
    </p:spTree>
    <p:extLst>
      <p:ext uri="{BB962C8B-B14F-4D97-AF65-F5344CB8AC3E}">
        <p14:creationId xmlns:p14="http://schemas.microsoft.com/office/powerpoint/2010/main" val="2986235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6C440C-32EC-4A8D-8FCF-70888E0BCBD6}" type="datetimeFigureOut">
              <a:rPr lang="en-US" smtClean="0"/>
              <a:t>12-Jun-16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3B9840-7F26-4F63-9A3D-F7E57299AD52}" type="slidenum">
              <a:rPr lang="en-US" smtClean="0"/>
              <a:t>‹#›</a:t>
            </a:fld>
            <a:endParaRPr lang="en-US"/>
          </a:p>
        </p:txBody>
      </p:sp>
    </p:spTree>
    <p:extLst>
      <p:ext uri="{BB962C8B-B14F-4D97-AF65-F5344CB8AC3E}">
        <p14:creationId xmlns:p14="http://schemas.microsoft.com/office/powerpoint/2010/main" val="8638636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43.jpe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image" Target="../media/image44.png"/><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hyperlink" Target="https://www.youtube.com/watch?v=7VCPyVXJQQk&amp;list=PLAMBum9_RkuPPGvD7HI9wfsDSxWwJYz94&amp;index=7"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jp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56.png"/><Relationship Id="rId5" Type="http://schemas.openxmlformats.org/officeDocument/2006/relationships/diagramQuickStyle" Target="../diagrams/quickStyle9.xml"/><Relationship Id="rId10" Type="http://schemas.openxmlformats.org/officeDocument/2006/relationships/image" Target="../media/image55.png"/><Relationship Id="rId4" Type="http://schemas.openxmlformats.org/officeDocument/2006/relationships/diagramLayout" Target="../diagrams/layout9.xml"/><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diagramLayout" Target="../diagrams/layout12.xml"/><Relationship Id="rId3" Type="http://schemas.openxmlformats.org/officeDocument/2006/relationships/image" Target="../media/image57.png"/><Relationship Id="rId7" Type="http://schemas.openxmlformats.org/officeDocument/2006/relationships/diagramQuickStyle" Target="../diagrams/quickStyle11.xml"/><Relationship Id="rId12" Type="http://schemas.openxmlformats.org/officeDocument/2006/relationships/diagramData" Target="../diagrams/data12.xml"/><Relationship Id="rId2" Type="http://schemas.openxmlformats.org/officeDocument/2006/relationships/notesSlide" Target="../notesSlides/notesSlide17.xml"/><Relationship Id="rId16" Type="http://schemas.microsoft.com/office/2007/relationships/diagramDrawing" Target="../diagrams/drawing12.xml"/><Relationship Id="rId1" Type="http://schemas.openxmlformats.org/officeDocument/2006/relationships/slideLayout" Target="../slideLayouts/slideLayout8.xml"/><Relationship Id="rId6" Type="http://schemas.openxmlformats.org/officeDocument/2006/relationships/diagramLayout" Target="../diagrams/layout11.xml"/><Relationship Id="rId11" Type="http://schemas.openxmlformats.org/officeDocument/2006/relationships/image" Target="../media/image60.png"/><Relationship Id="rId5" Type="http://schemas.openxmlformats.org/officeDocument/2006/relationships/diagramData" Target="../diagrams/data11.xml"/><Relationship Id="rId15" Type="http://schemas.openxmlformats.org/officeDocument/2006/relationships/diagramColors" Target="../diagrams/colors12.xml"/><Relationship Id="rId10" Type="http://schemas.openxmlformats.org/officeDocument/2006/relationships/image" Target="../media/image59.png"/><Relationship Id="rId4" Type="http://schemas.openxmlformats.org/officeDocument/2006/relationships/image" Target="../media/image58.png"/><Relationship Id="rId9" Type="http://schemas.microsoft.com/office/2007/relationships/diagramDrawing" Target="../diagrams/drawing11.xml"/><Relationship Id="rId1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64.png"/><Relationship Id="rId5" Type="http://schemas.openxmlformats.org/officeDocument/2006/relationships/diagramQuickStyle" Target="../diagrams/quickStyle13.xml"/><Relationship Id="rId10" Type="http://schemas.openxmlformats.org/officeDocument/2006/relationships/image" Target="../media/image45.png"/><Relationship Id="rId4" Type="http://schemas.openxmlformats.org/officeDocument/2006/relationships/diagramLayout" Target="../diagrams/layout13.xml"/><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64.png"/><Relationship Id="rId5" Type="http://schemas.openxmlformats.org/officeDocument/2006/relationships/diagramQuickStyle" Target="../diagrams/quickStyle16.xml"/><Relationship Id="rId10" Type="http://schemas.openxmlformats.org/officeDocument/2006/relationships/image" Target="../media/image45.png"/><Relationship Id="rId4" Type="http://schemas.openxmlformats.org/officeDocument/2006/relationships/diagramLayout" Target="../diagrams/layout16.xml"/><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gi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jp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25.gif"/><Relationship Id="rId7" Type="http://schemas.openxmlformats.org/officeDocument/2006/relationships/image" Target="../media/image73.jp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9.gif"/><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82.jpeg"/><Relationship Id="rId7" Type="http://schemas.openxmlformats.org/officeDocument/2006/relationships/diagramColors" Target="../diagrams/colors19.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89.png"/><Relationship Id="rId7" Type="http://schemas.openxmlformats.org/officeDocument/2006/relationships/diagramColors" Target="../diagrams/colors20.xm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41.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93.png"/><Relationship Id="rId7" Type="http://schemas.openxmlformats.org/officeDocument/2006/relationships/diagramColors" Target="../diagrams/colors21.xm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hyperlink" Target="https://www.youtube.com/user/TheMrunalPatel/playlist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8.jp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dirty="0"/>
              <a:t>Crisis periods getting shorter, </a:t>
            </a:r>
            <a:br>
              <a:rPr lang="en-US" sz="3200" dirty="0"/>
            </a:br>
            <a:r>
              <a:rPr lang="en-US" sz="3200" dirty="0"/>
              <a:t>we’ve to brace up</a:t>
            </a:r>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164351574"/>
              </p:ext>
            </p:extLst>
          </p:nvPr>
        </p:nvGraphicFramePr>
        <p:xfrm>
          <a:off x="1534716" y="1935956"/>
          <a:ext cx="6280547" cy="2528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6198512" y="3301926"/>
            <a:ext cx="3112101" cy="2698825"/>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55332" y="3180828"/>
            <a:ext cx="3759896" cy="2819922"/>
          </a:xfrm>
          <a:prstGeom prst="rect">
            <a:avLst/>
          </a:prstGeom>
        </p:spPr>
      </p:pic>
    </p:spTree>
    <p:extLst>
      <p:ext uri="{BB962C8B-B14F-4D97-AF65-F5344CB8AC3E}">
        <p14:creationId xmlns:p14="http://schemas.microsoft.com/office/powerpoint/2010/main" val="3796439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49290" y="1313026"/>
          <a:ext cx="8845421" cy="2596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Banking sector Reforms: </a:t>
            </a:r>
            <a:r>
              <a:rPr lang="en-US" strike="sngStrike" dirty="0"/>
              <a:t>Narsimhan-III ? </a:t>
            </a:r>
          </a:p>
        </p:txBody>
      </p:sp>
      <p:graphicFrame>
        <p:nvGraphicFramePr>
          <p:cNvPr id="5" name="Content Placeholder 3"/>
          <p:cNvGraphicFramePr>
            <a:graphicFrameLocks/>
          </p:cNvGraphicFramePr>
          <p:nvPr>
            <p:extLst>
              <p:ext uri="{D42A27DB-BD31-4B8C-83A1-F6EECF244321}">
                <p14:modId xmlns:p14="http://schemas.microsoft.com/office/powerpoint/2010/main" val="3452761140"/>
              </p:ext>
            </p:extLst>
          </p:nvPr>
        </p:nvGraphicFramePr>
        <p:xfrm>
          <a:off x="2356136" y="3719416"/>
          <a:ext cx="1995496" cy="22323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2" descr="M. Narasimha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298" y="3852703"/>
            <a:ext cx="1428750" cy="1428750"/>
          </a:xfrm>
          <a:prstGeom prst="rect">
            <a:avLst/>
          </a:prstGeom>
          <a:noFill/>
          <a:ln w="38100" cap="flat" cmpd="sng" algn="ctr">
            <a:noFill/>
            <a:prstDash val="solid"/>
          </a:ln>
          <a:effectLst/>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921" y="5267131"/>
            <a:ext cx="1974502" cy="5468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Franklin Gothic Medium Cond" panose="020B0606030402020204" pitchFamily="34" charset="0"/>
              </a:rPr>
              <a:t>Narsimhan I &amp; II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Franklin Gothic Medium Cond" panose="020B0606030402020204" pitchFamily="34" charset="0"/>
              </a:rPr>
              <a:t>Self study: </a:t>
            </a:r>
            <a:r>
              <a:rPr kumimoji="0" lang="en-US" sz="1800" b="0" i="0" u="none" strike="noStrike" kern="0" cap="none" spc="0" normalizeH="0" baseline="0" noProof="0" dirty="0">
                <a:ln>
                  <a:noFill/>
                </a:ln>
                <a:solidFill>
                  <a:sysClr val="windowText" lastClr="000000"/>
                </a:solidFill>
                <a:effectLst/>
                <a:uLnTx/>
                <a:uFillTx/>
                <a:latin typeface="Franklin Gothic Medium Cond" panose="020B0606030402020204" pitchFamily="34" charset="0"/>
                <a:hlinkClick r:id="rId14"/>
              </a:rPr>
              <a:t>L1/P7</a:t>
            </a:r>
            <a:endParaRPr kumimoji="0" lang="en-US" sz="1800" b="0" i="0" u="none" strike="noStrike" kern="0" cap="none" spc="0" normalizeH="0" baseline="0" noProof="0" dirty="0">
              <a:ln>
                <a:noFill/>
              </a:ln>
              <a:solidFill>
                <a:sysClr val="windowText" lastClr="000000"/>
              </a:solidFill>
              <a:effectLst/>
              <a:uLnTx/>
              <a:uFillTx/>
              <a:latin typeface="Franklin Gothic Medium Cond" panose="020B0606030402020204" pitchFamily="34" charset="0"/>
            </a:endParaRPr>
          </a:p>
        </p:txBody>
      </p:sp>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43500" y="3750469"/>
            <a:ext cx="4000500" cy="2250281"/>
          </a:xfrm>
          <a:prstGeom prst="rect">
            <a:avLst/>
          </a:prstGeom>
        </p:spPr>
      </p:pic>
      <p:sp>
        <p:nvSpPr>
          <p:cNvPr id="9" name="Right Arrow 8"/>
          <p:cNvSpPr/>
          <p:nvPr/>
        </p:nvSpPr>
        <p:spPr>
          <a:xfrm rot="19361866">
            <a:off x="4064032" y="3252698"/>
            <a:ext cx="1076447" cy="287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503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38406853"/>
              </p:ext>
            </p:extLst>
          </p:nvPr>
        </p:nvGraphicFramePr>
        <p:xfrm>
          <a:off x="154781" y="1543050"/>
          <a:ext cx="8907576" cy="39678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fontScale="90000"/>
          </a:bodyPr>
          <a:lstStyle/>
          <a:p>
            <a:r>
              <a:rPr lang="en-US" dirty="0"/>
              <a:t>SBI owns ~75% to 100% in each of these banks</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5498" y="1620027"/>
            <a:ext cx="523452" cy="523452"/>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2592" y="3526971"/>
            <a:ext cx="523452" cy="52345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4484" y="3526971"/>
            <a:ext cx="523452" cy="523452"/>
          </a:xfrm>
          <a:prstGeom prst="rect">
            <a:avLst/>
          </a:prstGeom>
        </p:spPr>
      </p:pic>
      <p:sp>
        <p:nvSpPr>
          <p:cNvPr id="7" name="Rectangle 6"/>
          <p:cNvSpPr/>
          <p:nvPr/>
        </p:nvSpPr>
        <p:spPr>
          <a:xfrm>
            <a:off x="495220" y="5433915"/>
            <a:ext cx="4212771" cy="384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Listed @Bombay Stock Exchange</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494" y="5358754"/>
            <a:ext cx="523452" cy="523452"/>
          </a:xfrm>
          <a:prstGeom prst="rect">
            <a:avLst/>
          </a:prstGeom>
        </p:spPr>
      </p:pic>
    </p:spTree>
    <p:extLst>
      <p:ext uri="{BB962C8B-B14F-4D97-AF65-F5344CB8AC3E}">
        <p14:creationId xmlns:p14="http://schemas.microsoft.com/office/powerpoint/2010/main" val="158771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0DA40F7-D14A-4CF4-8998-39FA3900B322}"/>
                                            </p:graphicEl>
                                          </p:spTgt>
                                        </p:tgtEl>
                                        <p:attrNameLst>
                                          <p:attrName>style.visibility</p:attrName>
                                        </p:attrNameLst>
                                      </p:cBhvr>
                                      <p:to>
                                        <p:strVal val="visible"/>
                                      </p:to>
                                    </p:set>
                                    <p:animEffect transition="in" filter="fade">
                                      <p:cBhvr>
                                        <p:cTn id="7" dur="500"/>
                                        <p:tgtEl>
                                          <p:spTgt spid="4">
                                            <p:graphicEl>
                                              <a:dgm id="{E0DA40F7-D14A-4CF4-8998-39FA3900B32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ACD5BC4-DC69-41D5-8479-EA58745610DA}"/>
                                            </p:graphicEl>
                                          </p:spTgt>
                                        </p:tgtEl>
                                        <p:attrNameLst>
                                          <p:attrName>style.visibility</p:attrName>
                                        </p:attrNameLst>
                                      </p:cBhvr>
                                      <p:to>
                                        <p:strVal val="visible"/>
                                      </p:to>
                                    </p:set>
                                    <p:animEffect transition="in" filter="fade">
                                      <p:cBhvr>
                                        <p:cTn id="12" dur="500"/>
                                        <p:tgtEl>
                                          <p:spTgt spid="4">
                                            <p:graphicEl>
                                              <a:dgm id="{DACD5BC4-DC69-41D5-8479-EA58745610D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16EADA3D-BB03-437C-B8F9-819B3BD75365}"/>
                                            </p:graphicEl>
                                          </p:spTgt>
                                        </p:tgtEl>
                                        <p:attrNameLst>
                                          <p:attrName>style.visibility</p:attrName>
                                        </p:attrNameLst>
                                      </p:cBhvr>
                                      <p:to>
                                        <p:strVal val="visible"/>
                                      </p:to>
                                    </p:set>
                                    <p:animEffect transition="in" filter="fade">
                                      <p:cBhvr>
                                        <p:cTn id="17" dur="500"/>
                                        <p:tgtEl>
                                          <p:spTgt spid="4">
                                            <p:graphicEl>
                                              <a:dgm id="{16EADA3D-BB03-437C-B8F9-819B3BD7536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B10EACA-93E1-4614-A39E-E1FF68509E0D}"/>
                                            </p:graphicEl>
                                          </p:spTgt>
                                        </p:tgtEl>
                                        <p:attrNameLst>
                                          <p:attrName>style.visibility</p:attrName>
                                        </p:attrNameLst>
                                      </p:cBhvr>
                                      <p:to>
                                        <p:strVal val="visible"/>
                                      </p:to>
                                    </p:set>
                                    <p:animEffect transition="in" filter="fade">
                                      <p:cBhvr>
                                        <p:cTn id="22" dur="500"/>
                                        <p:tgtEl>
                                          <p:spTgt spid="4">
                                            <p:graphicEl>
                                              <a:dgm id="{BB10EACA-93E1-4614-A39E-E1FF68509E0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C19B91B8-D5F1-4D14-AABF-0D2C02E3CB51}"/>
                                            </p:graphicEl>
                                          </p:spTgt>
                                        </p:tgtEl>
                                        <p:attrNameLst>
                                          <p:attrName>style.visibility</p:attrName>
                                        </p:attrNameLst>
                                      </p:cBhvr>
                                      <p:to>
                                        <p:strVal val="visible"/>
                                      </p:to>
                                    </p:set>
                                    <p:animEffect transition="in" filter="fade">
                                      <p:cBhvr>
                                        <p:cTn id="27" dur="500"/>
                                        <p:tgtEl>
                                          <p:spTgt spid="4">
                                            <p:graphicEl>
                                              <a:dgm id="{C19B91B8-D5F1-4D14-AABF-0D2C02E3CB5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7DFFB226-31C1-4B38-975D-E638BA49B48A}"/>
                                            </p:graphicEl>
                                          </p:spTgt>
                                        </p:tgtEl>
                                        <p:attrNameLst>
                                          <p:attrName>style.visibility</p:attrName>
                                        </p:attrNameLst>
                                      </p:cBhvr>
                                      <p:to>
                                        <p:strVal val="visible"/>
                                      </p:to>
                                    </p:set>
                                    <p:animEffect transition="in" filter="fade">
                                      <p:cBhvr>
                                        <p:cTn id="32" dur="500"/>
                                        <p:tgtEl>
                                          <p:spTgt spid="4">
                                            <p:graphicEl>
                                              <a:dgm id="{7DFFB226-31C1-4B38-975D-E638BA49B48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21" y="1022564"/>
            <a:ext cx="2147126" cy="2147126"/>
          </a:xfrm>
          <a:prstGeom prst="rect">
            <a:avLst/>
          </a:prstGeom>
        </p:spPr>
      </p:pic>
      <p:sp>
        <p:nvSpPr>
          <p:cNvPr id="5" name="TextBox 4"/>
          <p:cNvSpPr txBox="1"/>
          <p:nvPr/>
        </p:nvSpPr>
        <p:spPr>
          <a:xfrm>
            <a:off x="125971" y="3198367"/>
            <a:ext cx="2147126" cy="323165"/>
          </a:xfrm>
          <a:prstGeom prst="rect">
            <a:avLst/>
          </a:prstGeom>
          <a:solidFill>
            <a:schemeClr val="accent1">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Franklin Gothic Medium" panose="020B0603020102020204" pitchFamily="34" charset="0"/>
              </a:rPr>
              <a:t>SBI Chairman</a:t>
            </a:r>
          </a:p>
        </p:txBody>
      </p:sp>
      <p:sp>
        <p:nvSpPr>
          <p:cNvPr id="6" name="TextBox 5"/>
          <p:cNvSpPr txBox="1"/>
          <p:nvPr/>
        </p:nvSpPr>
        <p:spPr>
          <a:xfrm>
            <a:off x="2866644" y="1106949"/>
            <a:ext cx="2955798" cy="461665"/>
          </a:xfrm>
          <a:prstGeom prst="rect">
            <a:avLst/>
          </a:prstGeom>
          <a:solidFill>
            <a:schemeClr val="accent5">
              <a:lumMod val="50000"/>
            </a:schemeClr>
          </a:solidFill>
          <a:ln>
            <a:solidFill>
              <a:srgbClr val="00B0F0"/>
            </a:solidFill>
          </a:ln>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C000"/>
                </a:solidFill>
                <a:effectLst/>
                <a:uLnTx/>
                <a:uFillTx/>
                <a:latin typeface="Franklin Gothic Medium" panose="020B0603020102020204" pitchFamily="34" charset="0"/>
              </a:rPr>
              <a:t>MD, Hyderabad</a:t>
            </a:r>
          </a:p>
        </p:txBody>
      </p:sp>
      <p:sp>
        <p:nvSpPr>
          <p:cNvPr id="7" name="TextBox 6"/>
          <p:cNvSpPr txBox="1"/>
          <p:nvPr/>
        </p:nvSpPr>
        <p:spPr>
          <a:xfrm>
            <a:off x="2866644" y="3261265"/>
            <a:ext cx="2955798" cy="461665"/>
          </a:xfrm>
          <a:prstGeom prst="rect">
            <a:avLst/>
          </a:prstGeom>
          <a:solidFill>
            <a:schemeClr val="accent5">
              <a:lumMod val="50000"/>
            </a:schemeClr>
          </a:solidFill>
          <a:ln>
            <a:solidFill>
              <a:srgbClr val="00B0F0"/>
            </a:solidFill>
          </a:ln>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C000"/>
                </a:solidFill>
                <a:effectLst/>
                <a:uLnTx/>
                <a:uFillTx/>
                <a:latin typeface="Franklin Gothic Medium" panose="020B0603020102020204" pitchFamily="34" charset="0"/>
              </a:rPr>
              <a:t>MD, </a:t>
            </a:r>
            <a:r>
              <a:rPr kumimoji="0" lang="en-US" sz="2400" b="0" i="0" u="none" strike="noStrike" kern="0" cap="none" spc="0" normalizeH="0" baseline="0" noProof="0" dirty="0" err="1">
                <a:ln>
                  <a:noFill/>
                </a:ln>
                <a:solidFill>
                  <a:srgbClr val="FFC000"/>
                </a:solidFill>
                <a:effectLst/>
                <a:uLnTx/>
                <a:uFillTx/>
                <a:latin typeface="Franklin Gothic Medium" panose="020B0603020102020204" pitchFamily="34" charset="0"/>
              </a:rPr>
              <a:t>Patiyala</a:t>
            </a:r>
            <a:endParaRPr kumimoji="0" lang="en-US" sz="2400" b="0" i="0" u="none" strike="noStrike" kern="0" cap="none" spc="0" normalizeH="0" baseline="0" noProof="0" dirty="0">
              <a:ln>
                <a:noFill/>
              </a:ln>
              <a:solidFill>
                <a:srgbClr val="FFC000"/>
              </a:solidFill>
              <a:effectLst/>
              <a:uLnTx/>
              <a:uFillTx/>
              <a:latin typeface="Franklin Gothic Medium" panose="020B0603020102020204" pitchFamily="34" charset="0"/>
            </a:endParaRPr>
          </a:p>
        </p:txBody>
      </p:sp>
      <p:sp>
        <p:nvSpPr>
          <p:cNvPr id="8" name="TextBox 7"/>
          <p:cNvSpPr txBox="1"/>
          <p:nvPr/>
        </p:nvSpPr>
        <p:spPr>
          <a:xfrm>
            <a:off x="3100236" y="2189180"/>
            <a:ext cx="2880360" cy="461665"/>
          </a:xfrm>
          <a:prstGeom prst="rect">
            <a:avLst/>
          </a:prstGeom>
          <a:solidFill>
            <a:schemeClr val="accent5">
              <a:lumMod val="50000"/>
            </a:schemeClr>
          </a:solidFill>
          <a:ln>
            <a:solidFill>
              <a:srgbClr val="00B0F0"/>
            </a:solidFill>
          </a:ln>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C000"/>
                </a:solidFill>
                <a:effectLst/>
                <a:uLnTx/>
                <a:uFillTx/>
                <a:latin typeface="Franklin Gothic Medium" panose="020B0603020102020204" pitchFamily="34" charset="0"/>
              </a:rPr>
              <a:t>MD, Travancore</a:t>
            </a:r>
          </a:p>
        </p:txBody>
      </p:sp>
      <p:sp>
        <p:nvSpPr>
          <p:cNvPr id="11" name="TextBox 10"/>
          <p:cNvSpPr txBox="1"/>
          <p:nvPr/>
        </p:nvSpPr>
        <p:spPr>
          <a:xfrm>
            <a:off x="4039362" y="1641600"/>
            <a:ext cx="2880360" cy="461665"/>
          </a:xfrm>
          <a:prstGeom prst="rect">
            <a:avLst/>
          </a:prstGeom>
          <a:solidFill>
            <a:schemeClr val="accent5">
              <a:lumMod val="50000"/>
            </a:schemeClr>
          </a:solidFill>
          <a:ln>
            <a:solidFill>
              <a:srgbClr val="00B0F0"/>
            </a:solidFill>
          </a:ln>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C000"/>
                </a:solidFill>
                <a:effectLst/>
                <a:uLnTx/>
                <a:uFillTx/>
                <a:latin typeface="Franklin Gothic Medium" panose="020B0603020102020204" pitchFamily="34" charset="0"/>
              </a:rPr>
              <a:t>MD, Bik | Jaipur</a:t>
            </a:r>
          </a:p>
        </p:txBody>
      </p:sp>
      <p:sp>
        <p:nvSpPr>
          <p:cNvPr id="12" name="TextBox 11"/>
          <p:cNvSpPr txBox="1"/>
          <p:nvPr/>
        </p:nvSpPr>
        <p:spPr>
          <a:xfrm>
            <a:off x="4039362" y="2731109"/>
            <a:ext cx="2880360" cy="461665"/>
          </a:xfrm>
          <a:prstGeom prst="rect">
            <a:avLst/>
          </a:prstGeom>
          <a:solidFill>
            <a:schemeClr val="accent5">
              <a:lumMod val="50000"/>
            </a:schemeClr>
          </a:solidFill>
          <a:ln>
            <a:solidFill>
              <a:srgbClr val="00B0F0"/>
            </a:solidFill>
          </a:ln>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C000"/>
                </a:solidFill>
                <a:effectLst/>
                <a:uLnTx/>
                <a:uFillTx/>
                <a:latin typeface="Franklin Gothic Medium" panose="020B0603020102020204" pitchFamily="34" charset="0"/>
              </a:rPr>
              <a:t>MD, Mysore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024" y="918166"/>
            <a:ext cx="951310" cy="9021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0918" y="918166"/>
            <a:ext cx="996696" cy="99669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411" y="1860890"/>
            <a:ext cx="951310" cy="902165"/>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7304" y="1860890"/>
            <a:ext cx="996696" cy="99669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168" y="3887316"/>
            <a:ext cx="951310" cy="902165"/>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0062" y="3887316"/>
            <a:ext cx="996696" cy="99669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63" y="4822514"/>
            <a:ext cx="951310" cy="902165"/>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1157" y="4822514"/>
            <a:ext cx="996696" cy="996696"/>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168" y="2850060"/>
            <a:ext cx="951310" cy="902165"/>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0062" y="2850060"/>
            <a:ext cx="996696" cy="996696"/>
          </a:xfrm>
          <a:prstGeom prst="rect">
            <a:avLst/>
          </a:prstGeom>
        </p:spPr>
      </p:pic>
      <p:sp>
        <p:nvSpPr>
          <p:cNvPr id="2" name="Curved Up Arrow 1"/>
          <p:cNvSpPr/>
          <p:nvPr/>
        </p:nvSpPr>
        <p:spPr>
          <a:xfrm rot="558382">
            <a:off x="1407683" y="3969273"/>
            <a:ext cx="5985220" cy="192266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1"/>
              </a:solidFill>
              <a:effectLst/>
              <a:uLnTx/>
              <a:uFillTx/>
            </a:endParaRPr>
          </a:p>
        </p:txBody>
      </p:sp>
      <p:sp>
        <p:nvSpPr>
          <p:cNvPr id="3" name="Rectangular Callout 2"/>
          <p:cNvSpPr/>
          <p:nvPr/>
        </p:nvSpPr>
        <p:spPr>
          <a:xfrm>
            <a:off x="100355" y="3817610"/>
            <a:ext cx="3153697" cy="1455575"/>
          </a:xfrm>
          <a:prstGeom prst="wedgeRectCallout">
            <a:avLst>
              <a:gd name="adj1" fmla="val -23313"/>
              <a:gd name="adj2" fmla="val -738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Even if I merge, group’s </a:t>
            </a:r>
            <a:r>
              <a:rPr kumimoji="0" lang="en-US" sz="1800" b="0" i="0" u="none" strike="noStrike" kern="0" cap="none" spc="0" normalizeH="0" baseline="0" noProof="0" dirty="0" err="1">
                <a:ln>
                  <a:noFill/>
                </a:ln>
                <a:solidFill>
                  <a:sysClr val="windowText" lastClr="000000"/>
                </a:solidFill>
                <a:effectLst/>
                <a:uLnTx/>
                <a:uFillTx/>
              </a:rPr>
              <a:t>balancesheet</a:t>
            </a:r>
            <a:r>
              <a:rPr kumimoji="0" lang="en-US" sz="1800" b="0" i="0" u="none" strike="noStrike" kern="0" cap="none" spc="0" normalizeH="0" baseline="0" noProof="0" dirty="0">
                <a:ln>
                  <a:noFill/>
                </a:ln>
                <a:solidFill>
                  <a:sysClr val="windowText" lastClr="000000"/>
                </a:solidFill>
                <a:effectLst/>
                <a:uLnTx/>
                <a:uFillTx/>
              </a:rPr>
              <a:t> will not go up. Hence not in priority but someday we’ll.</a:t>
            </a:r>
          </a:p>
          <a:p>
            <a:pPr marL="0" marR="0" lvl="0" indent="0" algn="r" defTabSz="914400" eaLnBrk="1" fontAlgn="auto" latinLnBrk="0" hangingPunct="1">
              <a:lnSpc>
                <a:spcPct val="100000"/>
              </a:lnSpc>
              <a:spcBef>
                <a:spcPts val="0"/>
              </a:spcBef>
              <a:spcAft>
                <a:spcPts val="0"/>
              </a:spcAft>
              <a:buClrTx/>
              <a:buSzTx/>
              <a:buFontTx/>
              <a:buNone/>
              <a:tabLst/>
              <a:defRPr/>
            </a:pPr>
            <a:br>
              <a:rPr kumimoji="0" lang="en-US" sz="1800" b="0" i="0" u="none" strike="noStrike" kern="0" cap="none" spc="0" normalizeH="0" baseline="0" noProof="0" dirty="0">
                <a:ln>
                  <a:noFill/>
                </a:ln>
                <a:solidFill>
                  <a:sysClr val="windowText" lastClr="000000"/>
                </a:solidFill>
                <a:effectLst/>
                <a:uLnTx/>
                <a:uFillTx/>
              </a:rPr>
            </a:br>
            <a:r>
              <a:rPr kumimoji="0" lang="en-US" sz="1800" b="0" i="0" u="none" strike="noStrike" kern="0" cap="none" spc="0" normalizeH="0" baseline="0" noProof="0" dirty="0">
                <a:ln>
                  <a:noFill/>
                </a:ln>
                <a:solidFill>
                  <a:sysClr val="windowText" lastClr="000000"/>
                </a:solidFill>
                <a:effectLst/>
                <a:uLnTx/>
                <a:uFillTx/>
              </a:rPr>
              <a:t>-Arundhati Bhattacharya (2015)</a:t>
            </a:r>
          </a:p>
        </p:txBody>
      </p:sp>
      <p:sp>
        <p:nvSpPr>
          <p:cNvPr id="24" name="Rectangular Callout 23"/>
          <p:cNvSpPr/>
          <p:nvPr/>
        </p:nvSpPr>
        <p:spPr>
          <a:xfrm>
            <a:off x="207897" y="4254893"/>
            <a:ext cx="3153697" cy="1455575"/>
          </a:xfrm>
          <a:prstGeom prst="wedgeRectCallout">
            <a:avLst>
              <a:gd name="adj1" fmla="val -23313"/>
              <a:gd name="adj2" fmla="val -73860"/>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Announced plans to merge 5 </a:t>
            </a:r>
            <a:r>
              <a:rPr kumimoji="0" lang="en-US" sz="2400" b="0" i="0" u="none" strike="noStrike" kern="0" cap="none" spc="0" normalizeH="0" baseline="0" noProof="0" dirty="0" err="1">
                <a:ln>
                  <a:noFill/>
                </a:ln>
                <a:solidFill>
                  <a:schemeClr val="bg1"/>
                </a:solidFill>
                <a:effectLst/>
                <a:uLnTx/>
                <a:uFillTx/>
              </a:rPr>
              <a:t>asso</a:t>
            </a:r>
            <a:r>
              <a:rPr kumimoji="0" lang="en-US" sz="2400" b="0" i="0" u="none" strike="noStrike" kern="0" cap="none" spc="0" normalizeH="0" baseline="0" noProof="0" dirty="0">
                <a:ln>
                  <a:noFill/>
                </a:ln>
                <a:solidFill>
                  <a:schemeClr val="bg1"/>
                </a:solidFill>
                <a:effectLst/>
                <a:uLnTx/>
                <a:uFillTx/>
              </a:rPr>
              <a:t>. Banks + Bharatiya </a:t>
            </a:r>
            <a:r>
              <a:rPr kumimoji="0" lang="en-US" sz="2400" b="0" i="0" u="none" strike="noStrike" kern="0" cap="none" spc="0" normalizeH="0" baseline="0" noProof="0" dirty="0" err="1">
                <a:ln>
                  <a:noFill/>
                </a:ln>
                <a:solidFill>
                  <a:schemeClr val="bg1"/>
                </a:solidFill>
                <a:effectLst/>
                <a:uLnTx/>
                <a:uFillTx/>
              </a:rPr>
              <a:t>Mahila</a:t>
            </a:r>
            <a:r>
              <a:rPr kumimoji="0" lang="en-US" sz="2400" b="0" i="0" u="none" strike="noStrike" kern="0" cap="none" spc="0" normalizeH="0" baseline="0" noProof="0" dirty="0">
                <a:ln>
                  <a:noFill/>
                </a:ln>
                <a:solidFill>
                  <a:schemeClr val="bg1"/>
                </a:solidFill>
                <a:effectLst/>
                <a:uLnTx/>
                <a:uFillTx/>
              </a:rPr>
              <a:t> Bank. -2016 May</a:t>
            </a:r>
          </a:p>
        </p:txBody>
      </p:sp>
      <p:sp>
        <p:nvSpPr>
          <p:cNvPr id="25" name="Rectangular Callout 24"/>
          <p:cNvSpPr/>
          <p:nvPr/>
        </p:nvSpPr>
        <p:spPr>
          <a:xfrm>
            <a:off x="3843236" y="5238327"/>
            <a:ext cx="3153697" cy="751001"/>
          </a:xfrm>
          <a:prstGeom prst="wedgeRectCallout">
            <a:avLst>
              <a:gd name="adj1" fmla="val 59936"/>
              <a:gd name="adj2" fmla="val -5328"/>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chemeClr val="bg1"/>
                </a:solidFill>
                <a:effectLst/>
                <a:uLnTx/>
                <a:uFillTx/>
              </a:rPr>
              <a:t>SBI Act Sec. 35/1 – with Govt approval it can merge.</a:t>
            </a:r>
          </a:p>
        </p:txBody>
      </p:sp>
      <p:sp>
        <p:nvSpPr>
          <p:cNvPr id="23" name="TextBox 22"/>
          <p:cNvSpPr txBox="1"/>
          <p:nvPr/>
        </p:nvSpPr>
        <p:spPr>
          <a:xfrm>
            <a:off x="3490082" y="4106816"/>
            <a:ext cx="2955798" cy="461665"/>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Franklin Gothic Medium" panose="020B0603020102020204" pitchFamily="34" charset="0"/>
              </a:rPr>
              <a:t>SBI MD: VG Kannan</a:t>
            </a:r>
          </a:p>
        </p:txBody>
      </p:sp>
    </p:spTree>
    <p:extLst>
      <p:ext uri="{BB962C8B-B14F-4D97-AF65-F5344CB8AC3E}">
        <p14:creationId xmlns:p14="http://schemas.microsoft.com/office/powerpoint/2010/main" val="32213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nvPr>
        </p:nvGraphicFramePr>
        <p:xfrm>
          <a:off x="154781" y="935665"/>
          <a:ext cx="8884716" cy="564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a:t>SBI Bank consolidation</a:t>
            </a:r>
          </a:p>
        </p:txBody>
      </p:sp>
    </p:spTree>
    <p:extLst>
      <p:ext uri="{BB962C8B-B14F-4D97-AF65-F5344CB8AC3E}">
        <p14:creationId xmlns:p14="http://schemas.microsoft.com/office/powerpoint/2010/main" val="257669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09D94BAB-BD9C-4A95-A457-03B046581052}"/>
                                            </p:graphicEl>
                                          </p:spTgt>
                                        </p:tgtEl>
                                        <p:attrNameLst>
                                          <p:attrName>style.visibility</p:attrName>
                                        </p:attrNameLst>
                                      </p:cBhvr>
                                      <p:to>
                                        <p:strVal val="visible"/>
                                      </p:to>
                                    </p:set>
                                    <p:animEffect transition="in" filter="fade">
                                      <p:cBhvr>
                                        <p:cTn id="7" dur="500"/>
                                        <p:tgtEl>
                                          <p:spTgt spid="9">
                                            <p:graphicEl>
                                              <a:dgm id="{09D94BAB-BD9C-4A95-A457-03B04658105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85F07129-A97E-44BF-845F-D748A7530BAB}"/>
                                            </p:graphicEl>
                                          </p:spTgt>
                                        </p:tgtEl>
                                        <p:attrNameLst>
                                          <p:attrName>style.visibility</p:attrName>
                                        </p:attrNameLst>
                                      </p:cBhvr>
                                      <p:to>
                                        <p:strVal val="visible"/>
                                      </p:to>
                                    </p:set>
                                    <p:animEffect transition="in" filter="fade">
                                      <p:cBhvr>
                                        <p:cTn id="12" dur="500"/>
                                        <p:tgtEl>
                                          <p:spTgt spid="9">
                                            <p:graphicEl>
                                              <a:dgm id="{85F07129-A97E-44BF-845F-D748A7530BA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0D77EC8B-2529-4280-AE29-D697864A9C08}"/>
                                            </p:graphicEl>
                                          </p:spTgt>
                                        </p:tgtEl>
                                        <p:attrNameLst>
                                          <p:attrName>style.visibility</p:attrName>
                                        </p:attrNameLst>
                                      </p:cBhvr>
                                      <p:to>
                                        <p:strVal val="visible"/>
                                      </p:to>
                                    </p:set>
                                    <p:animEffect transition="in" filter="fade">
                                      <p:cBhvr>
                                        <p:cTn id="17" dur="500"/>
                                        <p:tgtEl>
                                          <p:spTgt spid="9">
                                            <p:graphicEl>
                                              <a:dgm id="{0D77EC8B-2529-4280-AE29-D697864A9C0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dgm id="{7FA319B3-434C-411D-B6BC-535B9CF009EE}"/>
                                            </p:graphicEl>
                                          </p:spTgt>
                                        </p:tgtEl>
                                        <p:attrNameLst>
                                          <p:attrName>style.visibility</p:attrName>
                                        </p:attrNameLst>
                                      </p:cBhvr>
                                      <p:to>
                                        <p:strVal val="visible"/>
                                      </p:to>
                                    </p:set>
                                    <p:animEffect transition="in" filter="fade">
                                      <p:cBhvr>
                                        <p:cTn id="22" dur="500"/>
                                        <p:tgtEl>
                                          <p:spTgt spid="9">
                                            <p:graphicEl>
                                              <a:dgm id="{7FA319B3-434C-411D-B6BC-535B9CF009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34696" y="1343026"/>
            <a:ext cx="6280568" cy="592931"/>
          </a:xfrm>
        </p:spPr>
        <p:style>
          <a:lnRef idx="1">
            <a:schemeClr val="accent5"/>
          </a:lnRef>
          <a:fillRef idx="3">
            <a:schemeClr val="accent5"/>
          </a:fillRef>
          <a:effectRef idx="2">
            <a:schemeClr val="accent5"/>
          </a:effectRef>
          <a:fontRef idx="minor">
            <a:schemeClr val="lt1"/>
          </a:fontRef>
        </p:style>
        <p:txBody>
          <a:bodyPr/>
          <a:lstStyle/>
          <a:p>
            <a:r>
              <a:rPr lang="en-US" dirty="0"/>
              <a:t>Differential Banks</a:t>
            </a:r>
          </a:p>
        </p:txBody>
      </p:sp>
      <p:graphicFrame>
        <p:nvGraphicFramePr>
          <p:cNvPr id="6" name="Content Placeholder 10"/>
          <p:cNvGraphicFramePr>
            <a:graphicFrameLocks noGrp="1"/>
          </p:cNvGraphicFramePr>
          <p:nvPr>
            <p:ph sz="quarter" idx="13"/>
            <p:extLst>
              <p:ext uri="{D42A27DB-BD31-4B8C-83A1-F6EECF244321}">
                <p14:modId xmlns:p14="http://schemas.microsoft.com/office/powerpoint/2010/main" val="4051311706"/>
              </p:ext>
            </p:extLst>
          </p:nvPr>
        </p:nvGraphicFramePr>
        <p:xfrm>
          <a:off x="1534716" y="1935956"/>
          <a:ext cx="6280547" cy="2528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7108032" y="2575965"/>
            <a:ext cx="2490392" cy="3481936"/>
          </a:xfrm>
          <a:prstGeom prst="rect">
            <a:avLst/>
          </a:prstGeom>
        </p:spPr>
      </p:pic>
      <p:sp>
        <p:nvSpPr>
          <p:cNvPr id="11" name="Title 6"/>
          <p:cNvSpPr txBox="1">
            <a:spLocks/>
          </p:cNvSpPr>
          <p:nvPr/>
        </p:nvSpPr>
        <p:spPr>
          <a:xfrm>
            <a:off x="-92869" y="5286375"/>
            <a:ext cx="6750844" cy="714375"/>
          </a:xfrm>
          <a:prstGeom prst="homePlate">
            <a:avLst/>
          </a:prstGeom>
          <a:ln/>
        </p:spPr>
        <p:style>
          <a:lnRef idx="2">
            <a:schemeClr val="accent3">
              <a:shade val="50000"/>
            </a:schemeClr>
          </a:lnRef>
          <a:fillRef idx="1">
            <a:schemeClr val="accent3"/>
          </a:fillRef>
          <a:effectRef idx="0">
            <a:schemeClr val="accent3"/>
          </a:effectRef>
          <a:fontRef idx="minor">
            <a:schemeClr val="lt1"/>
          </a:fontRef>
        </p:style>
        <p:txBody>
          <a:bodyPr vert="horz" lIns="68580" tIns="34290" rIns="68580" bIns="34290" rtlCol="0" anchor="ctr">
            <a:noAutofit/>
          </a:bodyPr>
          <a:lstStyle>
            <a:lvl1pPr algn="ctr"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100" b="0" i="0" u="none" strike="noStrike" kern="1200" cap="none" spc="0" normalizeH="0" baseline="0" noProof="0" dirty="0">
                <a:ln>
                  <a:noFill/>
                </a:ln>
                <a:solidFill>
                  <a:schemeClr val="tx1"/>
                </a:solidFill>
                <a:effectLst/>
                <a:uLnTx/>
                <a:uFillTx/>
                <a:latin typeface="Franklin Gothic Medium Cond" panose="020B0606030402020204" pitchFamily="34" charset="0"/>
                <a:ea typeface="+mj-ea"/>
                <a:cs typeface="+mj-cs"/>
              </a:rPr>
              <a:t>RBI’s Nachiket Mor Committee on Financial inclusion (2014)</a:t>
            </a:r>
            <a:br>
              <a:rPr kumimoji="0" lang="en-US" sz="2100" b="0" i="0" u="none" strike="noStrike" kern="1200" cap="none" spc="0" normalizeH="0" baseline="0" noProof="0" dirty="0">
                <a:ln>
                  <a:noFill/>
                </a:ln>
                <a:solidFill>
                  <a:schemeClr val="tx1"/>
                </a:solidFill>
                <a:effectLst/>
                <a:uLnTx/>
                <a:uFillTx/>
                <a:latin typeface="Franklin Gothic Medium Cond" panose="020B0606030402020204" pitchFamily="34" charset="0"/>
                <a:ea typeface="+mj-ea"/>
                <a:cs typeface="+mj-cs"/>
              </a:rPr>
            </a:br>
            <a:r>
              <a:rPr kumimoji="0" lang="en-US" sz="2100" b="0" i="0" u="none" strike="noStrike" kern="1200" cap="none" spc="0" normalizeH="0" baseline="0" noProof="0" dirty="0">
                <a:ln>
                  <a:noFill/>
                </a:ln>
                <a:solidFill>
                  <a:schemeClr val="tx1"/>
                </a:solidFill>
                <a:effectLst/>
                <a:uLnTx/>
                <a:uFillTx/>
                <a:latin typeface="Franklin Gothic Medium Cond" panose="020B0606030402020204" pitchFamily="34" charset="0"/>
                <a:ea typeface="+mj-ea"/>
                <a:cs typeface="+mj-cs"/>
              </a:rPr>
              <a:t>Suggested Differential Banks /Niche banking</a:t>
            </a:r>
          </a:p>
        </p:txBody>
      </p:sp>
      <p:pic>
        <p:nvPicPr>
          <p:cNvPr id="2" name="Picture 1"/>
          <p:cNvPicPr>
            <a:picLocks noChangeAspect="1"/>
          </p:cNvPicPr>
          <p:nvPr/>
        </p:nvPicPr>
        <p:blipFill>
          <a:blip r:embed="rId9"/>
          <a:stretch>
            <a:fillRect/>
          </a:stretch>
        </p:blipFill>
        <p:spPr>
          <a:xfrm>
            <a:off x="1534696" y="1927009"/>
            <a:ext cx="1481426" cy="516550"/>
          </a:xfrm>
          <a:prstGeom prst="rect">
            <a:avLst/>
          </a:prstGeom>
        </p:spPr>
      </p:pic>
      <p:pic>
        <p:nvPicPr>
          <p:cNvPr id="3" name="Picture 2"/>
          <p:cNvPicPr>
            <a:picLocks noChangeAspect="1"/>
          </p:cNvPicPr>
          <p:nvPr/>
        </p:nvPicPr>
        <p:blipFill>
          <a:blip r:embed="rId10"/>
          <a:stretch>
            <a:fillRect/>
          </a:stretch>
        </p:blipFill>
        <p:spPr>
          <a:xfrm>
            <a:off x="3143227" y="1925602"/>
            <a:ext cx="1531753" cy="520110"/>
          </a:xfrm>
          <a:prstGeom prst="rect">
            <a:avLst/>
          </a:prstGeom>
        </p:spPr>
      </p:pic>
      <p:pic>
        <p:nvPicPr>
          <p:cNvPr id="12" name="Picture 11"/>
          <p:cNvPicPr>
            <a:picLocks noChangeAspect="1"/>
          </p:cNvPicPr>
          <p:nvPr/>
        </p:nvPicPr>
        <p:blipFill>
          <a:blip r:embed="rId11"/>
          <a:stretch>
            <a:fillRect/>
          </a:stretch>
        </p:blipFill>
        <p:spPr>
          <a:xfrm>
            <a:off x="3563471" y="4918780"/>
            <a:ext cx="1873944" cy="367061"/>
          </a:xfrm>
          <a:prstGeom prst="rect">
            <a:avLst/>
          </a:prstGeom>
        </p:spPr>
      </p:pic>
    </p:spTree>
    <p:extLst>
      <p:ext uri="{BB962C8B-B14F-4D97-AF65-F5344CB8AC3E}">
        <p14:creationId xmlns:p14="http://schemas.microsoft.com/office/powerpoint/2010/main" val="268660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out 11 payment banks: gone with the wind</a:t>
            </a:r>
          </a:p>
        </p:txBody>
      </p:sp>
      <p:sp>
        <p:nvSpPr>
          <p:cNvPr id="3" name="Content Placeholder 2"/>
          <p:cNvSpPr>
            <a:spLocks noGrp="1"/>
          </p:cNvSpPr>
          <p:nvPr>
            <p:ph idx="1"/>
          </p:nvPr>
        </p:nvSpPr>
        <p:spPr>
          <a:xfrm>
            <a:off x="154459" y="965200"/>
            <a:ext cx="8798011" cy="5618480"/>
          </a:xfrm>
        </p:spPr>
        <p:txBody>
          <a:bodyPr>
            <a:noAutofit/>
          </a:bodyPr>
          <a:lstStyle/>
          <a:p>
            <a:pPr marL="385763" indent="-385763">
              <a:buFont typeface="+mj-lt"/>
              <a:buAutoNum type="arabicPeriod"/>
            </a:pPr>
            <a:r>
              <a:rPr lang="en-US" sz="2800" dirty="0">
                <a:solidFill>
                  <a:srgbClr val="FFFF00"/>
                </a:solidFill>
                <a:latin typeface="Franklin Gothic Medium Cond" panose="020B0606030402020204" pitchFamily="34" charset="0"/>
              </a:rPr>
              <a:t>Dilip Shanghvi (Sun Pharma)- Telenor &amp; IDFC</a:t>
            </a:r>
          </a:p>
          <a:p>
            <a:pPr marL="385763" indent="-385763">
              <a:buFont typeface="+mj-lt"/>
              <a:buAutoNum type="arabicPeriod"/>
            </a:pPr>
            <a:r>
              <a:rPr lang="en-US" sz="2800" dirty="0" err="1">
                <a:solidFill>
                  <a:srgbClr val="FFFF00"/>
                </a:solidFill>
                <a:latin typeface="Franklin Gothic Medium Cond" panose="020B0606030402020204" pitchFamily="34" charset="0"/>
              </a:rPr>
              <a:t>Cholamandalam</a:t>
            </a:r>
            <a:r>
              <a:rPr lang="en-US" sz="2800" dirty="0">
                <a:solidFill>
                  <a:srgbClr val="FFFF00"/>
                </a:solidFill>
                <a:latin typeface="Franklin Gothic Medium Cond" panose="020B0606030402020204" pitchFamily="34" charset="0"/>
              </a:rPr>
              <a:t> </a:t>
            </a:r>
            <a:r>
              <a:rPr lang="en-US" sz="2800" dirty="0" err="1">
                <a:solidFill>
                  <a:srgbClr val="FFFF00"/>
                </a:solidFill>
                <a:latin typeface="Franklin Gothic Medium Cond" panose="020B0606030402020204" pitchFamily="34" charset="0"/>
              </a:rPr>
              <a:t>Distri</a:t>
            </a:r>
            <a:r>
              <a:rPr lang="en-US" sz="2800" dirty="0">
                <a:solidFill>
                  <a:srgbClr val="FFFF00"/>
                </a:solidFill>
                <a:latin typeface="Franklin Gothic Medium Cond" panose="020B0606030402020204" pitchFamily="34" charset="0"/>
              </a:rPr>
              <a:t>. Services Ltd (</a:t>
            </a:r>
            <a:r>
              <a:rPr lang="en-US" sz="2800" dirty="0" err="1">
                <a:solidFill>
                  <a:srgbClr val="FFFF00"/>
                </a:solidFill>
                <a:latin typeface="Franklin Gothic Medium Cond" panose="020B0606030402020204" pitchFamily="34" charset="0"/>
              </a:rPr>
              <a:t>Murugappa</a:t>
            </a:r>
            <a:r>
              <a:rPr lang="en-US" sz="2800" dirty="0">
                <a:solidFill>
                  <a:srgbClr val="FFFF00"/>
                </a:solidFill>
                <a:latin typeface="Franklin Gothic Medium Cond" panose="020B0606030402020204" pitchFamily="34" charset="0"/>
              </a:rPr>
              <a:t> group)</a:t>
            </a:r>
          </a:p>
          <a:p>
            <a:pPr marL="385763" indent="-385763">
              <a:buFont typeface="+mj-lt"/>
              <a:buAutoNum type="arabicPeriod"/>
            </a:pPr>
            <a:r>
              <a:rPr lang="en-US" sz="2800" dirty="0">
                <a:solidFill>
                  <a:srgbClr val="FFFF00"/>
                </a:solidFill>
                <a:latin typeface="Franklin Gothic Medium Cond" panose="020B0606030402020204" pitchFamily="34" charset="0"/>
              </a:rPr>
              <a:t>Tech Mahindra Ltd</a:t>
            </a:r>
          </a:p>
          <a:p>
            <a:pPr marL="385763" indent="-385763">
              <a:buFont typeface="+mj-lt"/>
              <a:buAutoNum type="arabicPeriod"/>
            </a:pPr>
            <a:r>
              <a:rPr lang="en-US" sz="2800" dirty="0">
                <a:latin typeface="Franklin Gothic Medium Cond" panose="020B0606030402020204" pitchFamily="34" charset="0"/>
              </a:rPr>
              <a:t>Department of Posts</a:t>
            </a:r>
          </a:p>
          <a:p>
            <a:pPr marL="385763" indent="-385763">
              <a:buFont typeface="+mj-lt"/>
              <a:buAutoNum type="arabicPeriod"/>
            </a:pPr>
            <a:r>
              <a:rPr lang="en-US" sz="2800" dirty="0" err="1">
                <a:latin typeface="Franklin Gothic Medium Cond" panose="020B0606030402020204" pitchFamily="34" charset="0"/>
              </a:rPr>
              <a:t>Fino</a:t>
            </a:r>
            <a:r>
              <a:rPr lang="en-US" sz="2800" dirty="0">
                <a:latin typeface="Franklin Gothic Medium Cond" panose="020B0606030402020204" pitchFamily="34" charset="0"/>
              </a:rPr>
              <a:t> </a:t>
            </a:r>
            <a:r>
              <a:rPr lang="en-US" sz="2800" dirty="0" err="1">
                <a:latin typeface="Franklin Gothic Medium Cond" panose="020B0606030402020204" pitchFamily="34" charset="0"/>
              </a:rPr>
              <a:t>PayTech</a:t>
            </a:r>
            <a:r>
              <a:rPr lang="en-US" sz="2800" dirty="0">
                <a:latin typeface="Franklin Gothic Medium Cond" panose="020B0606030402020204" pitchFamily="34" charset="0"/>
              </a:rPr>
              <a:t> Ltd (backed by IFC-</a:t>
            </a:r>
            <a:r>
              <a:rPr lang="en-US" sz="2800" dirty="0" err="1">
                <a:latin typeface="Franklin Gothic Medium Cond" panose="020B0606030402020204" pitchFamily="34" charset="0"/>
              </a:rPr>
              <a:t>W.Bank</a:t>
            </a:r>
            <a:r>
              <a:rPr lang="en-US" sz="2800" dirty="0">
                <a:latin typeface="Franklin Gothic Medium Cond" panose="020B0606030402020204" pitchFamily="34" charset="0"/>
              </a:rPr>
              <a:t>)</a:t>
            </a:r>
          </a:p>
          <a:p>
            <a:pPr marL="385763" indent="-385763">
              <a:buFont typeface="+mj-lt"/>
              <a:buAutoNum type="arabicPeriod"/>
            </a:pPr>
            <a:r>
              <a:rPr lang="en-US" sz="2800" dirty="0">
                <a:latin typeface="Franklin Gothic Medium Cond" panose="020B0606030402020204" pitchFamily="34" charset="0"/>
              </a:rPr>
              <a:t>Reliance Industries Ltd (</a:t>
            </a:r>
            <a:r>
              <a:rPr lang="en-US" sz="2800" dirty="0" err="1">
                <a:latin typeface="Franklin Gothic Medium Cond" panose="020B0606030402020204" pitchFamily="34" charset="0"/>
              </a:rPr>
              <a:t>Mukesh+SBI</a:t>
            </a:r>
            <a:r>
              <a:rPr lang="en-US" sz="2800" dirty="0">
                <a:latin typeface="Franklin Gothic Medium Cond" panose="020B0606030402020204" pitchFamily="34" charset="0"/>
              </a:rPr>
              <a:t>)</a:t>
            </a:r>
          </a:p>
          <a:p>
            <a:pPr marL="385763" indent="-385763">
              <a:buFont typeface="+mj-lt"/>
              <a:buAutoNum type="arabicPeriod"/>
            </a:pPr>
            <a:r>
              <a:rPr lang="en-US" sz="2800" dirty="0">
                <a:latin typeface="Franklin Gothic Medium Cond" panose="020B0606030402020204" pitchFamily="34" charset="0"/>
              </a:rPr>
              <a:t>Vijay Shekhar Sharma (</a:t>
            </a:r>
            <a:r>
              <a:rPr lang="en-US" sz="2800" dirty="0" err="1">
                <a:latin typeface="Franklin Gothic Medium Cond" panose="020B0606030402020204" pitchFamily="34" charset="0"/>
              </a:rPr>
              <a:t>Paytm</a:t>
            </a:r>
            <a:r>
              <a:rPr lang="en-US" sz="2800" dirty="0">
                <a:latin typeface="Franklin Gothic Medium Cond" panose="020B0606030402020204" pitchFamily="34" charset="0"/>
              </a:rPr>
              <a:t>)</a:t>
            </a:r>
          </a:p>
          <a:p>
            <a:pPr marL="385763" indent="-385763">
              <a:buFont typeface="+mj-lt"/>
              <a:buAutoNum type="arabicPeriod"/>
            </a:pPr>
            <a:r>
              <a:rPr lang="en-US" sz="2800" dirty="0">
                <a:latin typeface="Franklin Gothic Medium Cond" panose="020B0606030402020204" pitchFamily="34" charset="0"/>
              </a:rPr>
              <a:t>Vodafone m-</a:t>
            </a:r>
            <a:r>
              <a:rPr lang="en-US" sz="2800" dirty="0" err="1">
                <a:latin typeface="Franklin Gothic Medium Cond" panose="020B0606030402020204" pitchFamily="34" charset="0"/>
              </a:rPr>
              <a:t>pesa</a:t>
            </a:r>
            <a:r>
              <a:rPr lang="en-US" sz="2800" dirty="0">
                <a:latin typeface="Franklin Gothic Medium Cond" panose="020B0606030402020204" pitchFamily="34" charset="0"/>
              </a:rPr>
              <a:t> (tied with ICICI)</a:t>
            </a:r>
          </a:p>
          <a:p>
            <a:pPr marL="385763" indent="-385763">
              <a:buFont typeface="+mj-lt"/>
              <a:buAutoNum type="arabicPeriod"/>
            </a:pPr>
            <a:r>
              <a:rPr lang="en-US" sz="2800" dirty="0">
                <a:latin typeface="Franklin Gothic Medium Cond" panose="020B0606030402020204" pitchFamily="34" charset="0"/>
              </a:rPr>
              <a:t>Aditya Birla </a:t>
            </a:r>
            <a:r>
              <a:rPr lang="en-US" sz="2800" dirty="0" err="1">
                <a:latin typeface="Franklin Gothic Medium Cond" panose="020B0606030402020204" pitchFamily="34" charset="0"/>
              </a:rPr>
              <a:t>Nuvo</a:t>
            </a:r>
            <a:r>
              <a:rPr lang="en-US" sz="2800" dirty="0">
                <a:latin typeface="Franklin Gothic Medium Cond" panose="020B0606030402020204" pitchFamily="34" charset="0"/>
              </a:rPr>
              <a:t> Ltd (with IDEA)</a:t>
            </a:r>
          </a:p>
          <a:p>
            <a:pPr marL="385763" indent="-385763">
              <a:buFont typeface="+mj-lt"/>
              <a:buAutoNum type="arabicPeriod"/>
            </a:pPr>
            <a:r>
              <a:rPr lang="en-US" sz="2800" dirty="0">
                <a:latin typeface="Franklin Gothic Medium Cond" panose="020B0606030402020204" pitchFamily="34" charset="0"/>
              </a:rPr>
              <a:t>Airtel M Commerce Services Ltd (with Kotak Mahindra Bank)</a:t>
            </a:r>
          </a:p>
          <a:p>
            <a:pPr marL="385763" indent="-385763">
              <a:buFont typeface="+mj-lt"/>
              <a:buAutoNum type="arabicPeriod"/>
            </a:pPr>
            <a:r>
              <a:rPr lang="en-US" sz="2800" dirty="0">
                <a:latin typeface="Franklin Gothic Medium Cond" panose="020B0606030402020204" pitchFamily="34" charset="0"/>
              </a:rPr>
              <a:t>National Securities Depository Ltd</a:t>
            </a:r>
            <a:endParaRPr lang="en-US" sz="2800" dirty="0"/>
          </a:p>
        </p:txBody>
      </p:sp>
      <p:sp>
        <p:nvSpPr>
          <p:cNvPr id="4" name="Rectangle 3"/>
          <p:cNvSpPr/>
          <p:nvPr/>
        </p:nvSpPr>
        <p:spPr>
          <a:xfrm>
            <a:off x="7378260" y="3842794"/>
            <a:ext cx="1574210" cy="1685309"/>
          </a:xfrm>
          <a:prstGeom prst="rect">
            <a:avLst/>
          </a:prstGeom>
          <a:blipFill rotWithShape="1">
            <a:blip r:embed="rId3"/>
            <a:stretch>
              <a:fillRect/>
            </a:stretch>
          </a:blip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5" name="Rectangular Callout 4"/>
          <p:cNvSpPr/>
          <p:nvPr/>
        </p:nvSpPr>
        <p:spPr>
          <a:xfrm>
            <a:off x="6959476" y="2929291"/>
            <a:ext cx="2184524" cy="824346"/>
          </a:xfrm>
          <a:prstGeom prst="wedgeRectCallout">
            <a:avLst>
              <a:gd name="adj1" fmla="val 11512"/>
              <a:gd name="adj2" fmla="val 75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Payment banks don’t have viable business model, YET</a:t>
            </a:r>
          </a:p>
        </p:txBody>
      </p:sp>
      <p:sp>
        <p:nvSpPr>
          <p:cNvPr id="6" name="Pentagon 5"/>
          <p:cNvSpPr/>
          <p:nvPr/>
        </p:nvSpPr>
        <p:spPr>
          <a:xfrm>
            <a:off x="8165365" y="1042588"/>
            <a:ext cx="978635" cy="1011152"/>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WITHDREW</a:t>
            </a:r>
          </a:p>
        </p:txBody>
      </p:sp>
      <p:sp>
        <p:nvSpPr>
          <p:cNvPr id="7" name="Rounded Rectangle 6"/>
          <p:cNvSpPr/>
          <p:nvPr/>
        </p:nvSpPr>
        <p:spPr>
          <a:xfrm>
            <a:off x="4666784" y="3923860"/>
            <a:ext cx="1459123" cy="1005335"/>
          </a:xfrm>
          <a:prstGeom prst="roundRect">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 name="Rectangular Callout 7"/>
          <p:cNvSpPr/>
          <p:nvPr/>
        </p:nvSpPr>
        <p:spPr>
          <a:xfrm>
            <a:off x="3754641" y="1935268"/>
            <a:ext cx="3204835" cy="824346"/>
          </a:xfrm>
          <a:prstGeom prst="wedgeRectCallout">
            <a:avLst>
              <a:gd name="adj1" fmla="val -67390"/>
              <a:gd name="adj2" fmla="val -2374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Too many players, razer-thin profit margin</a:t>
            </a:r>
          </a:p>
        </p:txBody>
      </p:sp>
    </p:spTree>
    <p:extLst>
      <p:ext uri="{BB962C8B-B14F-4D97-AF65-F5344CB8AC3E}">
        <p14:creationId xmlns:p14="http://schemas.microsoft.com/office/powerpoint/2010/main" val="339515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545784502"/>
              </p:ext>
            </p:extLst>
          </p:nvPr>
        </p:nvGraphicFramePr>
        <p:xfrm>
          <a:off x="154781" y="1036320"/>
          <a:ext cx="8797529" cy="5262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India should brace up</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837" y="4490601"/>
            <a:ext cx="3923012" cy="2241721"/>
          </a:xfrm>
          <a:prstGeom prst="rect">
            <a:avLst/>
          </a:prstGeom>
        </p:spPr>
      </p:pic>
    </p:spTree>
    <p:extLst>
      <p:ext uri="{BB962C8B-B14F-4D97-AF65-F5344CB8AC3E}">
        <p14:creationId xmlns:p14="http://schemas.microsoft.com/office/powerpoint/2010/main" val="425476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is P2P Lending?</a:t>
            </a:r>
          </a:p>
        </p:txBody>
      </p:sp>
      <p:pic>
        <p:nvPicPr>
          <p:cNvPr id="5" name="Picture 4"/>
          <p:cNvPicPr>
            <a:picLocks noChangeAspect="1"/>
          </p:cNvPicPr>
          <p:nvPr/>
        </p:nvPicPr>
        <p:blipFill>
          <a:blip r:embed="rId3"/>
          <a:stretch>
            <a:fillRect/>
          </a:stretch>
        </p:blipFill>
        <p:spPr>
          <a:xfrm>
            <a:off x="360359" y="1516137"/>
            <a:ext cx="2770117" cy="1149133"/>
          </a:xfrm>
          <a:prstGeom prst="rect">
            <a:avLst/>
          </a:prstGeom>
        </p:spPr>
      </p:pic>
      <p:pic>
        <p:nvPicPr>
          <p:cNvPr id="6" name="Picture 5"/>
          <p:cNvPicPr>
            <a:picLocks noChangeAspect="1"/>
          </p:cNvPicPr>
          <p:nvPr/>
        </p:nvPicPr>
        <p:blipFill>
          <a:blip r:embed="rId4"/>
          <a:stretch>
            <a:fillRect/>
          </a:stretch>
        </p:blipFill>
        <p:spPr>
          <a:xfrm>
            <a:off x="525349" y="2665269"/>
            <a:ext cx="2440136" cy="1505913"/>
          </a:xfrm>
          <a:prstGeom prst="rect">
            <a:avLst/>
          </a:prstGeom>
        </p:spPr>
      </p:pic>
      <p:graphicFrame>
        <p:nvGraphicFramePr>
          <p:cNvPr id="7" name="Diagram 6"/>
          <p:cNvGraphicFramePr/>
          <p:nvPr>
            <p:extLst>
              <p:ext uri="{D42A27DB-BD31-4B8C-83A1-F6EECF244321}">
                <p14:modId xmlns:p14="http://schemas.microsoft.com/office/powerpoint/2010/main" val="1369466157"/>
              </p:ext>
            </p:extLst>
          </p:nvPr>
        </p:nvGraphicFramePr>
        <p:xfrm>
          <a:off x="-162261" y="3583077"/>
          <a:ext cx="4228651" cy="2417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a:stretch>
            <a:fillRect/>
          </a:stretch>
        </p:blipFill>
        <p:spPr>
          <a:xfrm>
            <a:off x="5631628" y="1987185"/>
            <a:ext cx="2974959" cy="1356168"/>
          </a:xfrm>
          <a:prstGeom prst="rect">
            <a:avLst/>
          </a:prstGeom>
        </p:spPr>
      </p:pic>
      <p:pic>
        <p:nvPicPr>
          <p:cNvPr id="9" name="Picture 8"/>
          <p:cNvPicPr>
            <a:picLocks noChangeAspect="1"/>
          </p:cNvPicPr>
          <p:nvPr/>
        </p:nvPicPr>
        <p:blipFill>
          <a:blip r:embed="rId11"/>
          <a:stretch>
            <a:fillRect/>
          </a:stretch>
        </p:blipFill>
        <p:spPr>
          <a:xfrm>
            <a:off x="5254230" y="3361366"/>
            <a:ext cx="3612761" cy="952763"/>
          </a:xfrm>
          <a:prstGeom prst="rect">
            <a:avLst/>
          </a:prstGeom>
        </p:spPr>
      </p:pic>
      <p:graphicFrame>
        <p:nvGraphicFramePr>
          <p:cNvPr id="10" name="Diagram 9"/>
          <p:cNvGraphicFramePr/>
          <p:nvPr>
            <p:extLst>
              <p:ext uri="{D42A27DB-BD31-4B8C-83A1-F6EECF244321}">
                <p14:modId xmlns:p14="http://schemas.microsoft.com/office/powerpoint/2010/main" val="2217405266"/>
              </p:ext>
            </p:extLst>
          </p:nvPr>
        </p:nvGraphicFramePr>
        <p:xfrm>
          <a:off x="4915350" y="3583077"/>
          <a:ext cx="4228651" cy="241767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 name="Oval 10"/>
          <p:cNvSpPr/>
          <p:nvPr/>
        </p:nvSpPr>
        <p:spPr>
          <a:xfrm>
            <a:off x="1274332" y="4907505"/>
            <a:ext cx="1355464" cy="10932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Used goods</a:t>
            </a:r>
          </a:p>
        </p:txBody>
      </p:sp>
      <p:sp>
        <p:nvSpPr>
          <p:cNvPr id="12" name="Oval 11"/>
          <p:cNvSpPr/>
          <p:nvPr/>
        </p:nvSpPr>
        <p:spPr>
          <a:xfrm>
            <a:off x="6351942" y="4925915"/>
            <a:ext cx="1355464" cy="10932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Loans</a:t>
            </a:r>
          </a:p>
        </p:txBody>
      </p:sp>
    </p:spTree>
    <p:extLst>
      <p:ext uri="{BB962C8B-B14F-4D97-AF65-F5344CB8AC3E}">
        <p14:creationId xmlns:p14="http://schemas.microsoft.com/office/powerpoint/2010/main" val="371984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0" grpId="0">
        <p:bldAsOne/>
      </p:bldGraphic>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P2P Lending</a:t>
            </a:r>
          </a:p>
        </p:txBody>
      </p:sp>
      <p:pic>
        <p:nvPicPr>
          <p:cNvPr id="5" name="Picture 4"/>
          <p:cNvPicPr>
            <a:picLocks noChangeAspect="1"/>
          </p:cNvPicPr>
          <p:nvPr/>
        </p:nvPicPr>
        <p:blipFill rotWithShape="1">
          <a:blip r:embed="rId3"/>
          <a:srcRect b="11113"/>
          <a:stretch/>
        </p:blipFill>
        <p:spPr>
          <a:xfrm>
            <a:off x="613363" y="1453893"/>
            <a:ext cx="7844837" cy="4104605"/>
          </a:xfrm>
          <a:prstGeom prst="rect">
            <a:avLst/>
          </a:prstGeom>
        </p:spPr>
      </p:pic>
    </p:spTree>
    <p:extLst>
      <p:ext uri="{BB962C8B-B14F-4D97-AF65-F5344CB8AC3E}">
        <p14:creationId xmlns:p14="http://schemas.microsoft.com/office/powerpoint/2010/main" val="2022294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Risks and rewards associated</a:t>
            </a:r>
          </a:p>
        </p:txBody>
      </p:sp>
      <p:pic>
        <p:nvPicPr>
          <p:cNvPr id="3" name="Picture 2"/>
          <p:cNvPicPr>
            <a:picLocks noChangeAspect="1"/>
          </p:cNvPicPr>
          <p:nvPr/>
        </p:nvPicPr>
        <p:blipFill>
          <a:blip r:embed="rId3"/>
          <a:stretch>
            <a:fillRect/>
          </a:stretch>
        </p:blipFill>
        <p:spPr>
          <a:xfrm>
            <a:off x="333961" y="3568931"/>
            <a:ext cx="8476079" cy="2006139"/>
          </a:xfrm>
          <a:prstGeom prst="rect">
            <a:avLst/>
          </a:prstGeom>
        </p:spPr>
      </p:pic>
      <p:pic>
        <p:nvPicPr>
          <p:cNvPr id="4" name="Picture 3"/>
          <p:cNvPicPr>
            <a:picLocks noChangeAspect="1"/>
          </p:cNvPicPr>
          <p:nvPr/>
        </p:nvPicPr>
        <p:blipFill>
          <a:blip r:embed="rId4"/>
          <a:stretch>
            <a:fillRect/>
          </a:stretch>
        </p:blipFill>
        <p:spPr>
          <a:xfrm>
            <a:off x="333961" y="1178560"/>
            <a:ext cx="8641065" cy="1420689"/>
          </a:xfrm>
          <a:prstGeom prst="rect">
            <a:avLst/>
          </a:prstGeom>
        </p:spPr>
      </p:pic>
    </p:spTree>
    <p:extLst>
      <p:ext uri="{BB962C8B-B14F-4D97-AF65-F5344CB8AC3E}">
        <p14:creationId xmlns:p14="http://schemas.microsoft.com/office/powerpoint/2010/main" val="359878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India’s fate linked with World’s fate</a:t>
            </a:r>
          </a:p>
        </p:txBody>
      </p:sp>
      <p:pic>
        <p:nvPicPr>
          <p:cNvPr id="5" name="Picture 4"/>
          <p:cNvPicPr>
            <a:picLocks noChangeAspect="1"/>
          </p:cNvPicPr>
          <p:nvPr/>
        </p:nvPicPr>
        <p:blipFill>
          <a:blip r:embed="rId3"/>
          <a:stretch>
            <a:fillRect/>
          </a:stretch>
        </p:blipFill>
        <p:spPr>
          <a:xfrm>
            <a:off x="624395" y="1271609"/>
            <a:ext cx="7895210" cy="4471769"/>
          </a:xfrm>
          <a:prstGeom prst="rect">
            <a:avLst/>
          </a:prstGeom>
        </p:spPr>
      </p:pic>
    </p:spTree>
    <p:extLst>
      <p:ext uri="{BB962C8B-B14F-4D97-AF65-F5344CB8AC3E}">
        <p14:creationId xmlns:p14="http://schemas.microsoft.com/office/powerpoint/2010/main" val="2454825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flipH="1">
            <a:off x="6673949" y="3219971"/>
            <a:ext cx="2286198" cy="1714649"/>
          </a:xfrm>
          <a:prstGeom prst="rect">
            <a:avLst/>
          </a:prstGeom>
        </p:spPr>
      </p:pic>
      <p:sp>
        <p:nvSpPr>
          <p:cNvPr id="4" name="Content Placeholder 3"/>
          <p:cNvSpPr>
            <a:spLocks noGrp="1"/>
          </p:cNvSpPr>
          <p:nvPr>
            <p:ph idx="1"/>
          </p:nvPr>
        </p:nvSpPr>
        <p:spPr/>
        <p:txBody>
          <a:bodyPr>
            <a:normAutofit fontScale="85000" lnSpcReduction="20000"/>
          </a:bodyPr>
          <a:lstStyle/>
          <a:p>
            <a:pPr fontAlgn="ctr"/>
            <a:r>
              <a:rPr lang="en-US" dirty="0"/>
              <a:t>RBI consultation paper guidelines. ~30 startup P2P companies in India.</a:t>
            </a:r>
          </a:p>
          <a:p>
            <a:pPr fontAlgn="ctr"/>
            <a:r>
              <a:rPr lang="en-US" dirty="0"/>
              <a:t>Min. 2 cr .capital required to setup this type of company.</a:t>
            </a:r>
          </a:p>
          <a:p>
            <a:pPr fontAlgn="ctr"/>
            <a:r>
              <a:rPr lang="en-US" dirty="0"/>
              <a:t>Some of the Board members must have background in Finance.</a:t>
            </a:r>
          </a:p>
          <a:p>
            <a:pPr fontAlgn="ctr"/>
            <a:r>
              <a:rPr lang="en-US" dirty="0"/>
              <a:t>Unsecured loans only.</a:t>
            </a:r>
          </a:p>
          <a:p>
            <a:pPr fontAlgn="ctr"/>
            <a:r>
              <a:rPr lang="en-US" dirty="0"/>
              <a:t>Money must directly go from lender to borrower's bank account to avoid money laundering.</a:t>
            </a:r>
          </a:p>
        </p:txBody>
      </p:sp>
      <p:sp>
        <p:nvSpPr>
          <p:cNvPr id="3" name="Title 2"/>
          <p:cNvSpPr>
            <a:spLocks noGrp="1"/>
          </p:cNvSpPr>
          <p:nvPr>
            <p:ph type="title"/>
          </p:nvPr>
        </p:nvSpPr>
        <p:spPr/>
        <p:txBody>
          <a:bodyPr/>
          <a:lstStyle/>
          <a:p>
            <a:r>
              <a:rPr lang="en-US" dirty="0"/>
              <a:t>P2P lending</a:t>
            </a:r>
          </a:p>
        </p:txBody>
      </p:sp>
      <p:sp>
        <p:nvSpPr>
          <p:cNvPr id="5" name="Text Placeholder 4"/>
          <p:cNvSpPr>
            <a:spLocks noGrp="1"/>
          </p:cNvSpPr>
          <p:nvPr>
            <p:ph type="body" sz="quarter" idx="13"/>
          </p:nvPr>
        </p:nvSpPr>
        <p:spPr/>
        <p:txBody>
          <a:bodyPr/>
          <a:lstStyle/>
          <a:p>
            <a:r>
              <a:rPr lang="en-US" dirty="0"/>
              <a:t>RBI norms</a:t>
            </a:r>
          </a:p>
        </p:txBody>
      </p:sp>
      <p:pic>
        <p:nvPicPr>
          <p:cNvPr id="8" name="Picture 7"/>
          <p:cNvPicPr>
            <a:picLocks noChangeAspect="1"/>
          </p:cNvPicPr>
          <p:nvPr/>
        </p:nvPicPr>
        <p:blipFill rotWithShape="1">
          <a:blip r:embed="rId4"/>
          <a:srcRect t="23769" b="19713"/>
          <a:stretch/>
        </p:blipFill>
        <p:spPr>
          <a:xfrm>
            <a:off x="6329569" y="2497742"/>
            <a:ext cx="2974959" cy="766483"/>
          </a:xfrm>
          <a:prstGeom prst="rect">
            <a:avLst/>
          </a:prstGeom>
        </p:spPr>
      </p:pic>
      <p:pic>
        <p:nvPicPr>
          <p:cNvPr id="9" name="Picture 8"/>
          <p:cNvPicPr>
            <a:picLocks noChangeAspect="1"/>
          </p:cNvPicPr>
          <p:nvPr/>
        </p:nvPicPr>
        <p:blipFill>
          <a:blip r:embed="rId5"/>
          <a:stretch>
            <a:fillRect/>
          </a:stretch>
        </p:blipFill>
        <p:spPr>
          <a:xfrm>
            <a:off x="6221954" y="4934620"/>
            <a:ext cx="2955664" cy="779473"/>
          </a:xfrm>
          <a:prstGeom prst="rect">
            <a:avLst/>
          </a:prstGeom>
        </p:spPr>
      </p:pic>
    </p:spTree>
    <p:extLst>
      <p:ext uri="{BB962C8B-B14F-4D97-AF65-F5344CB8AC3E}">
        <p14:creationId xmlns:p14="http://schemas.microsoft.com/office/powerpoint/2010/main" val="4293634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P2P lending</a:t>
            </a:r>
          </a:p>
        </p:txBody>
      </p:sp>
      <p:sp>
        <p:nvSpPr>
          <p:cNvPr id="7" name="Content Placeholder 6"/>
          <p:cNvSpPr>
            <a:spLocks noGrp="1"/>
          </p:cNvSpPr>
          <p:nvPr>
            <p:ph idx="1"/>
          </p:nvPr>
        </p:nvSpPr>
        <p:spPr/>
        <p:txBody>
          <a:bodyPr>
            <a:normAutofit fontScale="62500" lnSpcReduction="20000"/>
          </a:bodyPr>
          <a:lstStyle/>
          <a:p>
            <a:pPr marL="685800" indent="-685800">
              <a:buFont typeface="+mj-lt"/>
              <a:buAutoNum type="arabicPeriod"/>
            </a:pPr>
            <a:r>
              <a:rPr lang="en-US" sz="7350" dirty="0"/>
              <a:t>It’s an exclusive online mechanism by </a:t>
            </a:r>
            <a:r>
              <a:rPr lang="en-US" sz="7350" dirty="0">
                <a:solidFill>
                  <a:srgbClr val="FFFF00"/>
                </a:solidFill>
              </a:rPr>
              <a:t>MUDRA Bank </a:t>
            </a:r>
            <a:r>
              <a:rPr lang="en-US" sz="7350" dirty="0"/>
              <a:t>to connect MFIs with borrowers</a:t>
            </a:r>
          </a:p>
          <a:p>
            <a:pPr marL="685800" indent="-685800">
              <a:buFont typeface="+mj-lt"/>
              <a:buAutoNum type="arabicPeriod"/>
            </a:pPr>
            <a:r>
              <a:rPr lang="en-US" sz="7350" dirty="0"/>
              <a:t>P2P Loans are </a:t>
            </a:r>
            <a:r>
              <a:rPr lang="en-US" sz="7350" dirty="0">
                <a:solidFill>
                  <a:srgbClr val="FFFF00"/>
                </a:solidFill>
              </a:rPr>
              <a:t>protected under  SARFAESI</a:t>
            </a:r>
          </a:p>
          <a:p>
            <a:pPr marL="685800" indent="-685800">
              <a:buFont typeface="+mj-lt"/>
              <a:buAutoNum type="arabicPeriod"/>
            </a:pPr>
            <a:r>
              <a:rPr lang="en-US" sz="7350" dirty="0"/>
              <a:t>P2P Lending falls under </a:t>
            </a:r>
            <a:r>
              <a:rPr lang="en-US" sz="7350" dirty="0">
                <a:solidFill>
                  <a:srgbClr val="FFFF00"/>
                </a:solidFill>
              </a:rPr>
              <a:t>exclusive</a:t>
            </a:r>
            <a:r>
              <a:rPr lang="en-US" sz="7350" dirty="0"/>
              <a:t> regulatory domain of SEBI.</a:t>
            </a:r>
          </a:p>
          <a:p>
            <a:pPr marL="0" indent="0">
              <a:buNone/>
            </a:pPr>
            <a:r>
              <a:rPr lang="en-US" sz="4950" u="sng" dirty="0"/>
              <a:t>Find Correct Statement(s)</a:t>
            </a:r>
          </a:p>
          <a:p>
            <a:pPr marL="0" indent="0">
              <a:buNone/>
            </a:pPr>
            <a:r>
              <a:rPr lang="en-US" sz="4950" dirty="0">
                <a:solidFill>
                  <a:srgbClr val="FFC000"/>
                </a:solidFill>
              </a:rPr>
              <a:t>A):</a:t>
            </a:r>
            <a:r>
              <a:rPr lang="en-US" sz="4950" dirty="0"/>
              <a:t> Only 1 and 2; </a:t>
            </a:r>
            <a:r>
              <a:rPr lang="en-US" sz="4950" dirty="0">
                <a:solidFill>
                  <a:srgbClr val="FFC000"/>
                </a:solidFill>
              </a:rPr>
              <a:t>B): </a:t>
            </a:r>
            <a:r>
              <a:rPr lang="en-US" sz="4950" dirty="0"/>
              <a:t>Only 2 and 3; </a:t>
            </a:r>
          </a:p>
          <a:p>
            <a:pPr marL="0" indent="0">
              <a:buNone/>
            </a:pPr>
            <a:r>
              <a:rPr lang="en-US" sz="4950" dirty="0">
                <a:solidFill>
                  <a:srgbClr val="FFC000"/>
                </a:solidFill>
              </a:rPr>
              <a:t>C): </a:t>
            </a:r>
            <a:r>
              <a:rPr lang="en-US" sz="4950" dirty="0"/>
              <a:t>Only 1 and 3; </a:t>
            </a:r>
            <a:r>
              <a:rPr lang="en-US" sz="4950" dirty="0">
                <a:solidFill>
                  <a:srgbClr val="FFC000"/>
                </a:solidFill>
              </a:rPr>
              <a:t>D): None of them</a:t>
            </a:r>
            <a:endParaRPr lang="en-US" sz="4800" dirty="0"/>
          </a:p>
        </p:txBody>
      </p:sp>
    </p:spTree>
    <p:extLst>
      <p:ext uri="{BB962C8B-B14F-4D97-AF65-F5344CB8AC3E}">
        <p14:creationId xmlns:p14="http://schemas.microsoft.com/office/powerpoint/2010/main" val="3861889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Market</a:t>
            </a:r>
          </a:p>
        </p:txBody>
      </p:sp>
      <p:graphicFrame>
        <p:nvGraphicFramePr>
          <p:cNvPr id="5" name="Content Placeholder 4"/>
          <p:cNvGraphicFramePr>
            <a:graphicFrameLocks noGrp="1"/>
          </p:cNvGraphicFramePr>
          <p:nvPr>
            <p:ph sz="quarter" idx="13"/>
          </p:nvPr>
        </p:nvGraphicFramePr>
        <p:xfrm>
          <a:off x="1534716" y="1935956"/>
          <a:ext cx="6280547" cy="2528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6198512" y="3301926"/>
            <a:ext cx="3112101" cy="2698825"/>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55332" y="3180828"/>
            <a:ext cx="3759896" cy="2819922"/>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1598" y="1644922"/>
            <a:ext cx="1181096" cy="1181096"/>
          </a:xfrm>
          <a:prstGeom prst="rect">
            <a:avLst/>
          </a:prstGeom>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35346" y="3067947"/>
            <a:ext cx="913937" cy="843635"/>
          </a:xfrm>
          <a:prstGeom prst="rect">
            <a:avLst/>
          </a:prstGeom>
        </p:spPr>
      </p:pic>
      <p:sp>
        <p:nvSpPr>
          <p:cNvPr id="6" name="Rectangular Callout 5"/>
          <p:cNvSpPr/>
          <p:nvPr/>
        </p:nvSpPr>
        <p:spPr>
          <a:xfrm>
            <a:off x="2210696" y="4464843"/>
            <a:ext cx="3987815" cy="1378577"/>
          </a:xfrm>
          <a:prstGeom prst="wedgeRectCallout">
            <a:avLst>
              <a:gd name="adj1" fmla="val -66337"/>
              <a:gd name="adj2" fmla="val -3986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Stressed Balance sheet, BASEL-III</a:t>
            </a:r>
          </a:p>
          <a:p>
            <a:pPr algn="ctr"/>
            <a:r>
              <a:rPr lang="en-US" sz="2400" dirty="0"/>
              <a:t>Revival through C-Bonds ► NPA recovery</a:t>
            </a:r>
          </a:p>
        </p:txBody>
      </p:sp>
    </p:spTree>
    <p:extLst>
      <p:ext uri="{BB962C8B-B14F-4D97-AF65-F5344CB8AC3E}">
        <p14:creationId xmlns:p14="http://schemas.microsoft.com/office/powerpoint/2010/main" val="3679390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249011241"/>
              </p:ext>
            </p:extLst>
          </p:nvPr>
        </p:nvGraphicFramePr>
        <p:xfrm>
          <a:off x="241697" y="937933"/>
          <a:ext cx="6296025" cy="4832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 deepen corporate bond market</a:t>
            </a:r>
          </a:p>
        </p:txBody>
      </p:sp>
      <p:sp>
        <p:nvSpPr>
          <p:cNvPr id="7" name="Text Placeholder 6"/>
          <p:cNvSpPr>
            <a:spLocks noGrp="1"/>
          </p:cNvSpPr>
          <p:nvPr>
            <p:ph type="body" sz="quarter" idx="11"/>
          </p:nvPr>
        </p:nvSpPr>
        <p:spPr/>
        <p:txBody>
          <a:bodyPr/>
          <a:lstStyle/>
          <a:p>
            <a:r>
              <a:rPr lang="en-US" dirty="0"/>
              <a:t>Budget-2016</a:t>
            </a:r>
          </a:p>
        </p:txBody>
      </p:sp>
    </p:spTree>
    <p:extLst>
      <p:ext uri="{BB962C8B-B14F-4D97-AF65-F5344CB8AC3E}">
        <p14:creationId xmlns:p14="http://schemas.microsoft.com/office/powerpoint/2010/main" val="137225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LIC separate fund► credit enhancement to infra projects. (aka accepted Survey-2014)</a:t>
            </a:r>
          </a:p>
          <a:p>
            <a:r>
              <a:rPr lang="en-US" dirty="0"/>
              <a:t>New credit rating system for infra. Projects, so loans can be rightly priced.</a:t>
            </a:r>
          </a:p>
          <a:p>
            <a:r>
              <a:rPr lang="en-US" dirty="0"/>
              <a:t>Infra. project rating improve► cheaper to borrow through bonds</a:t>
            </a:r>
          </a:p>
          <a:p>
            <a:r>
              <a:rPr lang="en-US" dirty="0">
                <a:solidFill>
                  <a:srgbClr val="0070C0"/>
                </a:solidFill>
                <a:effectLst>
                  <a:outerShdw blurRad="38100" dist="38100" dir="2700000" algn="tl">
                    <a:srgbClr val="000000">
                      <a:alpha val="43137"/>
                    </a:srgbClr>
                  </a:outerShdw>
                </a:effectLst>
              </a:rPr>
              <a:t>MORE MEASURES</a:t>
            </a:r>
            <a:r>
              <a:rPr lang="en-US" dirty="0"/>
              <a:t>: IYB-2016 Page 353 (mostly for mains)</a:t>
            </a:r>
          </a:p>
        </p:txBody>
      </p:sp>
      <p:sp>
        <p:nvSpPr>
          <p:cNvPr id="4" name="Title 3"/>
          <p:cNvSpPr>
            <a:spLocks noGrp="1"/>
          </p:cNvSpPr>
          <p:nvPr>
            <p:ph type="title"/>
          </p:nvPr>
        </p:nvSpPr>
        <p:spPr/>
        <p:txBody>
          <a:bodyPr/>
          <a:lstStyle/>
          <a:p>
            <a:r>
              <a:rPr lang="en-US" dirty="0"/>
              <a:t> deepen corporate bond market</a:t>
            </a:r>
          </a:p>
        </p:txBody>
      </p:sp>
      <p:sp>
        <p:nvSpPr>
          <p:cNvPr id="7" name="Text Placeholder 6"/>
          <p:cNvSpPr>
            <a:spLocks noGrp="1"/>
          </p:cNvSpPr>
          <p:nvPr>
            <p:ph type="body" sz="quarter" idx="11"/>
          </p:nvPr>
        </p:nvSpPr>
        <p:spPr/>
        <p:txBody>
          <a:bodyPr/>
          <a:lstStyle/>
          <a:p>
            <a:r>
              <a:rPr lang="en-US" dirty="0"/>
              <a:t>Budget-2016</a:t>
            </a:r>
          </a:p>
        </p:txBody>
      </p:sp>
    </p:spTree>
    <p:extLst>
      <p:ext uri="{BB962C8B-B14F-4D97-AF65-F5344CB8AC3E}">
        <p14:creationId xmlns:p14="http://schemas.microsoft.com/office/powerpoint/2010/main" val="182862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(already) The small and medium enterprises (SME) platform</a:t>
            </a:r>
          </a:p>
          <a:p>
            <a:r>
              <a:rPr lang="en-US" dirty="0"/>
              <a:t>Stock exchange for companies </a:t>
            </a:r>
          </a:p>
          <a:p>
            <a:r>
              <a:rPr lang="en-US" dirty="0"/>
              <a:t>With paid up capital not more than 25 cr.</a:t>
            </a:r>
          </a:p>
          <a:p>
            <a:endParaRPr lang="en-US" dirty="0"/>
          </a:p>
        </p:txBody>
      </p:sp>
      <p:sp>
        <p:nvSpPr>
          <p:cNvPr id="6" name="Title 5"/>
          <p:cNvSpPr>
            <a:spLocks noGrp="1"/>
          </p:cNvSpPr>
          <p:nvPr>
            <p:ph type="title"/>
          </p:nvPr>
        </p:nvSpPr>
        <p:spPr/>
        <p:txBody>
          <a:bodyPr/>
          <a:lstStyle/>
          <a:p>
            <a:r>
              <a:rPr lang="en-US" dirty="0"/>
              <a:t>SME platform</a:t>
            </a:r>
          </a:p>
        </p:txBody>
      </p:sp>
      <p:sp>
        <p:nvSpPr>
          <p:cNvPr id="8" name="Text Placeholder 7"/>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72975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700" dirty="0"/>
              <a:t>Budget 2015: National Investment and Infrastructure Fund (NIIF)</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833" y="1903535"/>
            <a:ext cx="3657600" cy="3657600"/>
          </a:xfrm>
          <a:prstGeom prst="rect">
            <a:avLst/>
          </a:prstGeom>
        </p:spPr>
      </p:pic>
      <p:sp>
        <p:nvSpPr>
          <p:cNvPr id="7" name="Right Arrow 6"/>
          <p:cNvSpPr/>
          <p:nvPr/>
        </p:nvSpPr>
        <p:spPr>
          <a:xfrm rot="1444033">
            <a:off x="177959" y="1847726"/>
            <a:ext cx="2070589" cy="1411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Government</a:t>
            </a:r>
          </a:p>
          <a:p>
            <a:pPr algn="ctr"/>
            <a:r>
              <a:rPr lang="en-US" sz="2400" dirty="0"/>
              <a:t>Rs. 20k cr</a:t>
            </a:r>
          </a:p>
        </p:txBody>
      </p:sp>
      <p:sp>
        <p:nvSpPr>
          <p:cNvPr id="8" name="Right Arrow 7"/>
          <p:cNvSpPr/>
          <p:nvPr/>
        </p:nvSpPr>
        <p:spPr>
          <a:xfrm rot="20156527">
            <a:off x="105423" y="4238855"/>
            <a:ext cx="2070589" cy="1411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sources</a:t>
            </a:r>
          </a:p>
          <a:p>
            <a:pPr algn="ctr"/>
            <a:r>
              <a:rPr lang="en-US" sz="2400" dirty="0"/>
              <a:t>Rs. 20k cr</a:t>
            </a:r>
          </a:p>
        </p:txBody>
      </p:sp>
      <p:sp>
        <p:nvSpPr>
          <p:cNvPr id="9" name="Oval 8"/>
          <p:cNvSpPr/>
          <p:nvPr/>
        </p:nvSpPr>
        <p:spPr>
          <a:xfrm>
            <a:off x="2598127" y="3732335"/>
            <a:ext cx="1727689" cy="1351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Rs.40k </a:t>
            </a:r>
          </a:p>
          <a:p>
            <a:pPr algn="ctr"/>
            <a:r>
              <a:rPr lang="en-US" sz="3000" dirty="0"/>
              <a:t>Crores</a:t>
            </a:r>
          </a:p>
        </p:txBody>
      </p:sp>
      <p:sp>
        <p:nvSpPr>
          <p:cNvPr id="10" name="Right Arrow 9"/>
          <p:cNvSpPr/>
          <p:nvPr/>
        </p:nvSpPr>
        <p:spPr>
          <a:xfrm>
            <a:off x="5216037" y="2057400"/>
            <a:ext cx="1485900" cy="969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fund1</a:t>
            </a:r>
          </a:p>
        </p:txBody>
      </p:sp>
      <p:sp>
        <p:nvSpPr>
          <p:cNvPr id="13" name="Right Arrow 12"/>
          <p:cNvSpPr/>
          <p:nvPr/>
        </p:nvSpPr>
        <p:spPr>
          <a:xfrm>
            <a:off x="5361110" y="3163654"/>
            <a:ext cx="1485900" cy="969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fund2</a:t>
            </a:r>
          </a:p>
        </p:txBody>
      </p:sp>
      <p:sp>
        <p:nvSpPr>
          <p:cNvPr id="14" name="Right Arrow 13"/>
          <p:cNvSpPr/>
          <p:nvPr/>
        </p:nvSpPr>
        <p:spPr>
          <a:xfrm>
            <a:off x="5216037" y="4159073"/>
            <a:ext cx="1485900" cy="969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fund3</a:t>
            </a:r>
          </a:p>
        </p:txBody>
      </p:sp>
      <p:sp>
        <p:nvSpPr>
          <p:cNvPr id="15" name="Right Arrow Callout 14"/>
          <p:cNvSpPr/>
          <p:nvPr/>
        </p:nvSpPr>
        <p:spPr>
          <a:xfrm>
            <a:off x="4305826" y="2044211"/>
            <a:ext cx="1358618" cy="3211391"/>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300" dirty="0"/>
              <a:t>Fund of the funds</a:t>
            </a:r>
          </a:p>
          <a:p>
            <a:pPr algn="ctr"/>
            <a:r>
              <a:rPr lang="en-US" sz="3300" dirty="0"/>
              <a:t>AIF Cat-II</a:t>
            </a:r>
          </a:p>
        </p:txBody>
      </p:sp>
      <p:sp>
        <p:nvSpPr>
          <p:cNvPr id="16" name="Horizontal Scroll 15"/>
          <p:cNvSpPr/>
          <p:nvPr/>
        </p:nvSpPr>
        <p:spPr>
          <a:xfrm>
            <a:off x="7194307" y="2492619"/>
            <a:ext cx="1866167" cy="903410"/>
          </a:xfrm>
          <a:prstGeom prst="horizontalScrol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dirty="0"/>
              <a:t>Greenfield</a:t>
            </a:r>
          </a:p>
        </p:txBody>
      </p:sp>
      <p:sp>
        <p:nvSpPr>
          <p:cNvPr id="17" name="Horizontal Scroll 16"/>
          <p:cNvSpPr/>
          <p:nvPr/>
        </p:nvSpPr>
        <p:spPr>
          <a:xfrm>
            <a:off x="7194306" y="3570298"/>
            <a:ext cx="1866167" cy="903410"/>
          </a:xfrm>
          <a:prstGeom prst="horizontalScroll">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Brownfield</a:t>
            </a:r>
          </a:p>
        </p:txBody>
      </p:sp>
      <p:sp>
        <p:nvSpPr>
          <p:cNvPr id="18" name="Down Arrow Callout 17"/>
          <p:cNvSpPr/>
          <p:nvPr/>
        </p:nvSpPr>
        <p:spPr>
          <a:xfrm>
            <a:off x="6890971" y="1754066"/>
            <a:ext cx="2253029" cy="692394"/>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Financially viable</a:t>
            </a:r>
          </a:p>
        </p:txBody>
      </p:sp>
      <p:sp>
        <p:nvSpPr>
          <p:cNvPr id="19" name="Up Arrow Callout 18"/>
          <p:cNvSpPr/>
          <p:nvPr/>
        </p:nvSpPr>
        <p:spPr>
          <a:xfrm>
            <a:off x="1737360" y="5427052"/>
            <a:ext cx="3927084" cy="124209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Under Indian trust act, Dept of Economic affairs</a:t>
            </a:r>
          </a:p>
        </p:txBody>
      </p:sp>
    </p:spTree>
    <p:extLst>
      <p:ext uri="{BB962C8B-B14F-4D97-AF65-F5344CB8AC3E}">
        <p14:creationId xmlns:p14="http://schemas.microsoft.com/office/powerpoint/2010/main" val="363757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inVertical)">
                                      <p:cBhvr>
                                        <p:cTn id="26" dur="500"/>
                                        <p:tgtEl>
                                          <p:spTgt spid="1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387138843"/>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sz="3200" dirty="0"/>
              <a:t>SEBI classification- alternative investment fund (AIF)</a:t>
            </a:r>
          </a:p>
        </p:txBody>
      </p:sp>
      <p:sp>
        <p:nvSpPr>
          <p:cNvPr id="7" name="Rounded Rectangle 6"/>
          <p:cNvSpPr/>
          <p:nvPr/>
        </p:nvSpPr>
        <p:spPr>
          <a:xfrm>
            <a:off x="6335073" y="3127868"/>
            <a:ext cx="2617237" cy="13156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Budget 2016</a:t>
            </a:r>
          </a:p>
          <a:p>
            <a:pPr algn="ctr"/>
            <a:r>
              <a:rPr lang="en-US" dirty="0"/>
              <a:t>Withholding tax provision tweaked, so those from DTAA countries can’t misuse</a:t>
            </a:r>
          </a:p>
        </p:txBody>
      </p:sp>
      <p:sp>
        <p:nvSpPr>
          <p:cNvPr id="2" name="Right Arrow Callout 1"/>
          <p:cNvSpPr/>
          <p:nvPr/>
        </p:nvSpPr>
        <p:spPr>
          <a:xfrm>
            <a:off x="0" y="1607596"/>
            <a:ext cx="879438" cy="414707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t>Whether good or bad for economy</a:t>
            </a:r>
          </a:p>
        </p:txBody>
      </p:sp>
    </p:spTree>
    <p:extLst>
      <p:ext uri="{BB962C8B-B14F-4D97-AF65-F5344CB8AC3E}">
        <p14:creationId xmlns:p14="http://schemas.microsoft.com/office/powerpoint/2010/main" val="159179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306DEAB8-5174-4341-9A05-0C24F78003BE}"/>
                                            </p:graphicEl>
                                          </p:spTgt>
                                        </p:tgtEl>
                                        <p:attrNameLst>
                                          <p:attrName>style.visibility</p:attrName>
                                        </p:attrNameLst>
                                      </p:cBhvr>
                                      <p:to>
                                        <p:strVal val="visible"/>
                                      </p:to>
                                    </p:set>
                                    <p:animEffect transition="in" filter="fade">
                                      <p:cBhvr>
                                        <p:cTn id="7" dur="500"/>
                                        <p:tgtEl>
                                          <p:spTgt spid="6">
                                            <p:graphicEl>
                                              <a:dgm id="{306DEAB8-5174-4341-9A05-0C24F78003B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8641A090-BB0B-4423-A7CF-7F746FC4FA45}"/>
                                            </p:graphicEl>
                                          </p:spTgt>
                                        </p:tgtEl>
                                        <p:attrNameLst>
                                          <p:attrName>style.visibility</p:attrName>
                                        </p:attrNameLst>
                                      </p:cBhvr>
                                      <p:to>
                                        <p:strVal val="visible"/>
                                      </p:to>
                                    </p:set>
                                    <p:animEffect transition="in" filter="fade">
                                      <p:cBhvr>
                                        <p:cTn id="10" dur="500"/>
                                        <p:tgtEl>
                                          <p:spTgt spid="6">
                                            <p:graphicEl>
                                              <a:dgm id="{8641A090-BB0B-4423-A7CF-7F746FC4FA4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E6EF7041-22B8-4E96-8334-1174837535E5}"/>
                                            </p:graphicEl>
                                          </p:spTgt>
                                        </p:tgtEl>
                                        <p:attrNameLst>
                                          <p:attrName>style.visibility</p:attrName>
                                        </p:attrNameLst>
                                      </p:cBhvr>
                                      <p:to>
                                        <p:strVal val="visible"/>
                                      </p:to>
                                    </p:set>
                                    <p:animEffect transition="in" filter="fade">
                                      <p:cBhvr>
                                        <p:cTn id="15" dur="500"/>
                                        <p:tgtEl>
                                          <p:spTgt spid="6">
                                            <p:graphicEl>
                                              <a:dgm id="{E6EF7041-22B8-4E96-8334-1174837535E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2803035D-0D8E-4C51-977D-37FC5B87ED35}"/>
                                            </p:graphicEl>
                                          </p:spTgt>
                                        </p:tgtEl>
                                        <p:attrNameLst>
                                          <p:attrName>style.visibility</p:attrName>
                                        </p:attrNameLst>
                                      </p:cBhvr>
                                      <p:to>
                                        <p:strVal val="visible"/>
                                      </p:to>
                                    </p:set>
                                    <p:animEffect transition="in" filter="fade">
                                      <p:cBhvr>
                                        <p:cTn id="20" dur="500"/>
                                        <p:tgtEl>
                                          <p:spTgt spid="6">
                                            <p:graphicEl>
                                              <a:dgm id="{2803035D-0D8E-4C51-977D-37FC5B87ED3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03C390DC-F0E5-4894-8399-7451F3C7E74A}"/>
                                            </p:graphicEl>
                                          </p:spTgt>
                                        </p:tgtEl>
                                        <p:attrNameLst>
                                          <p:attrName>style.visibility</p:attrName>
                                        </p:attrNameLst>
                                      </p:cBhvr>
                                      <p:to>
                                        <p:strVal val="visible"/>
                                      </p:to>
                                    </p:set>
                                    <p:animEffect transition="in" filter="fade">
                                      <p:cBhvr>
                                        <p:cTn id="23" dur="500"/>
                                        <p:tgtEl>
                                          <p:spTgt spid="6">
                                            <p:graphicEl>
                                              <a:dgm id="{03C390DC-F0E5-4894-8399-7451F3C7E74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F17ECCEF-559E-4128-AF63-60D418FACD5C}"/>
                                            </p:graphicEl>
                                          </p:spTgt>
                                        </p:tgtEl>
                                        <p:attrNameLst>
                                          <p:attrName>style.visibility</p:attrName>
                                        </p:attrNameLst>
                                      </p:cBhvr>
                                      <p:to>
                                        <p:strVal val="visible"/>
                                      </p:to>
                                    </p:set>
                                    <p:animEffect transition="in" filter="fade">
                                      <p:cBhvr>
                                        <p:cTn id="28" dur="500"/>
                                        <p:tgtEl>
                                          <p:spTgt spid="6">
                                            <p:graphicEl>
                                              <a:dgm id="{F17ECCEF-559E-4128-AF63-60D418FACD5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4BC97795-6829-4B83-9111-0C8E0FC9D8C6}"/>
                                            </p:graphicEl>
                                          </p:spTgt>
                                        </p:tgtEl>
                                        <p:attrNameLst>
                                          <p:attrName>style.visibility</p:attrName>
                                        </p:attrNameLst>
                                      </p:cBhvr>
                                      <p:to>
                                        <p:strVal val="visible"/>
                                      </p:to>
                                    </p:set>
                                    <p:animEffect transition="in" filter="fade">
                                      <p:cBhvr>
                                        <p:cTn id="33" dur="500"/>
                                        <p:tgtEl>
                                          <p:spTgt spid="6">
                                            <p:graphicEl>
                                              <a:dgm id="{4BC97795-6829-4B83-9111-0C8E0FC9D8C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6AE0AB44-9FF7-4941-A36C-833EB0122278}"/>
                                            </p:graphicEl>
                                          </p:spTgt>
                                        </p:tgtEl>
                                        <p:attrNameLst>
                                          <p:attrName>style.visibility</p:attrName>
                                        </p:attrNameLst>
                                      </p:cBhvr>
                                      <p:to>
                                        <p:strVal val="visible"/>
                                      </p:to>
                                    </p:set>
                                    <p:animEffect transition="in" filter="fade">
                                      <p:cBhvr>
                                        <p:cTn id="36" dur="500"/>
                                        <p:tgtEl>
                                          <p:spTgt spid="6">
                                            <p:graphicEl>
                                              <a:dgm id="{6AE0AB44-9FF7-4941-A36C-833EB0122278}"/>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59CF3776-D091-4854-9B2D-1AF5AB04436B}"/>
                                            </p:graphicEl>
                                          </p:spTgt>
                                        </p:tgtEl>
                                        <p:attrNameLst>
                                          <p:attrName>style.visibility</p:attrName>
                                        </p:attrNameLst>
                                      </p:cBhvr>
                                      <p:to>
                                        <p:strVal val="visible"/>
                                      </p:to>
                                    </p:set>
                                    <p:animEffect transition="in" filter="fade">
                                      <p:cBhvr>
                                        <p:cTn id="41" dur="500"/>
                                        <p:tgtEl>
                                          <p:spTgt spid="6">
                                            <p:graphicEl>
                                              <a:dgm id="{59CF3776-D091-4854-9B2D-1AF5AB04436B}"/>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SEBI classification- FPIs</a:t>
            </a:r>
          </a:p>
        </p:txBody>
      </p:sp>
      <p:sp>
        <p:nvSpPr>
          <p:cNvPr id="5" name="Right Arrow Callout 4"/>
          <p:cNvSpPr/>
          <p:nvPr/>
        </p:nvSpPr>
        <p:spPr>
          <a:xfrm>
            <a:off x="0" y="1607596"/>
            <a:ext cx="1411941" cy="414707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700" dirty="0"/>
              <a:t>Risk based approach to customer identity </a:t>
            </a:r>
          </a:p>
        </p:txBody>
      </p:sp>
      <p:pic>
        <p:nvPicPr>
          <p:cNvPr id="3" name="Picture 2"/>
          <p:cNvPicPr>
            <a:picLocks noChangeAspect="1"/>
          </p:cNvPicPr>
          <p:nvPr/>
        </p:nvPicPr>
        <p:blipFill>
          <a:blip r:embed="rId3"/>
          <a:stretch>
            <a:fillRect/>
          </a:stretch>
        </p:blipFill>
        <p:spPr>
          <a:xfrm>
            <a:off x="1276869" y="1607596"/>
            <a:ext cx="7790344" cy="3735593"/>
          </a:xfrm>
          <a:prstGeom prst="rect">
            <a:avLst/>
          </a:prstGeom>
        </p:spPr>
      </p:pic>
    </p:spTree>
    <p:extLst>
      <p:ext uri="{BB962C8B-B14F-4D97-AF65-F5344CB8AC3E}">
        <p14:creationId xmlns:p14="http://schemas.microsoft.com/office/powerpoint/2010/main" val="2427554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Market</a:t>
            </a:r>
          </a:p>
        </p:txBody>
      </p:sp>
      <p:graphicFrame>
        <p:nvGraphicFramePr>
          <p:cNvPr id="5" name="Content Placeholder 4"/>
          <p:cNvGraphicFramePr>
            <a:graphicFrameLocks noGrp="1"/>
          </p:cNvGraphicFramePr>
          <p:nvPr>
            <p:ph sz="quarter" idx="13"/>
          </p:nvPr>
        </p:nvGraphicFramePr>
        <p:xfrm>
          <a:off x="1534716" y="1935956"/>
          <a:ext cx="6280547" cy="2528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6198512" y="3301926"/>
            <a:ext cx="3112101" cy="2698825"/>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55332" y="3180828"/>
            <a:ext cx="3759896" cy="2819922"/>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1598" y="1644922"/>
            <a:ext cx="1181096" cy="1181096"/>
          </a:xfrm>
          <a:prstGeom prst="rect">
            <a:avLst/>
          </a:prstGeom>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2178" y="3180828"/>
            <a:ext cx="913937" cy="843635"/>
          </a:xfrm>
          <a:prstGeom prst="rect">
            <a:avLst/>
          </a:prstGeom>
        </p:spPr>
      </p:pic>
      <p:sp>
        <p:nvSpPr>
          <p:cNvPr id="6" name="Rectangular Callout 5"/>
          <p:cNvSpPr/>
          <p:nvPr/>
        </p:nvSpPr>
        <p:spPr>
          <a:xfrm>
            <a:off x="2210696" y="4464843"/>
            <a:ext cx="3987815" cy="1378577"/>
          </a:xfrm>
          <a:prstGeom prst="wedgeRectCallout">
            <a:avLst>
              <a:gd name="adj1" fmla="val -66337"/>
              <a:gd name="adj2" fmla="val -3986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Stressed Balance sheet, BASEL-III</a:t>
            </a:r>
          </a:p>
          <a:p>
            <a:pPr algn="ctr"/>
            <a:r>
              <a:rPr lang="en-US" sz="2400" dirty="0"/>
              <a:t>Revival through C-Bonds ► NPA recovery</a:t>
            </a: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3884" y="1778508"/>
            <a:ext cx="1181096" cy="1181096"/>
          </a:xfrm>
          <a:prstGeom prst="rect">
            <a:avLst/>
          </a:prstGeom>
        </p:spPr>
      </p:pic>
    </p:spTree>
    <p:extLst>
      <p:ext uri="{BB962C8B-B14F-4D97-AF65-F5344CB8AC3E}">
        <p14:creationId xmlns:p14="http://schemas.microsoft.com/office/powerpoint/2010/main" val="317286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19" y="916597"/>
            <a:ext cx="8914016" cy="4668716"/>
          </a:xfrm>
          <a:prstGeom prst="rect">
            <a:avLst/>
          </a:prstGeom>
        </p:spPr>
      </p:pic>
      <p:sp>
        <p:nvSpPr>
          <p:cNvPr id="2" name="Title 1"/>
          <p:cNvSpPr>
            <a:spLocks noGrp="1"/>
          </p:cNvSpPr>
          <p:nvPr>
            <p:ph type="title"/>
          </p:nvPr>
        </p:nvSpPr>
        <p:spPr/>
        <p:txBody>
          <a:bodyPr>
            <a:normAutofit/>
          </a:bodyPr>
          <a:lstStyle/>
          <a:p>
            <a:r>
              <a:rPr lang="en-US" dirty="0"/>
              <a:t>Financial crisis</a:t>
            </a:r>
          </a:p>
        </p:txBody>
      </p:sp>
      <p:sp>
        <p:nvSpPr>
          <p:cNvPr id="4" name="Rectangle 3"/>
          <p:cNvSpPr/>
          <p:nvPr/>
        </p:nvSpPr>
        <p:spPr>
          <a:xfrm>
            <a:off x="1363532" y="3931248"/>
            <a:ext cx="1775012" cy="5405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82: Latin America Debt crisis</a:t>
            </a:r>
          </a:p>
        </p:txBody>
      </p:sp>
      <p:sp>
        <p:nvSpPr>
          <p:cNvPr id="5" name="Rectangle 4"/>
          <p:cNvSpPr/>
          <p:nvPr/>
        </p:nvSpPr>
        <p:spPr>
          <a:xfrm>
            <a:off x="7091979" y="2575784"/>
            <a:ext cx="1775012" cy="5405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97s: East Asian</a:t>
            </a:r>
          </a:p>
        </p:txBody>
      </p:sp>
      <p:sp>
        <p:nvSpPr>
          <p:cNvPr id="6" name="Rectangle 5"/>
          <p:cNvSpPr/>
          <p:nvPr/>
        </p:nvSpPr>
        <p:spPr>
          <a:xfrm>
            <a:off x="5704243" y="1365549"/>
            <a:ext cx="1775012" cy="5405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2008: East Europe</a:t>
            </a:r>
          </a:p>
        </p:txBody>
      </p:sp>
      <p:sp>
        <p:nvSpPr>
          <p:cNvPr id="7" name="Rectangle 6"/>
          <p:cNvSpPr/>
          <p:nvPr/>
        </p:nvSpPr>
        <p:spPr>
          <a:xfrm>
            <a:off x="0" y="5141484"/>
            <a:ext cx="4695713" cy="8592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100" dirty="0"/>
              <a:t>~10 years gap between each crisis.</a:t>
            </a:r>
          </a:p>
          <a:p>
            <a:pPr algn="ctr"/>
            <a:r>
              <a:rPr lang="en-US" sz="2100" dirty="0"/>
              <a:t>Fueled by foreign investment &amp; sudden its stop</a:t>
            </a:r>
          </a:p>
        </p:txBody>
      </p:sp>
      <p:sp>
        <p:nvSpPr>
          <p:cNvPr id="8" name="Rectangle 7"/>
          <p:cNvSpPr/>
          <p:nvPr/>
        </p:nvSpPr>
        <p:spPr>
          <a:xfrm>
            <a:off x="476026" y="2305498"/>
            <a:ext cx="1775012" cy="5405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2008: Subprime</a:t>
            </a:r>
          </a:p>
        </p:txBody>
      </p:sp>
      <p:sp>
        <p:nvSpPr>
          <p:cNvPr id="9" name="Rectangle 8"/>
          <p:cNvSpPr/>
          <p:nvPr/>
        </p:nvSpPr>
        <p:spPr>
          <a:xfrm>
            <a:off x="3437068" y="1950496"/>
            <a:ext cx="1936377" cy="5405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2008-13: Eurozone, Greece Debt.</a:t>
            </a:r>
          </a:p>
        </p:txBody>
      </p:sp>
      <p:sp>
        <p:nvSpPr>
          <p:cNvPr id="10" name="Rectangle 9"/>
          <p:cNvSpPr/>
          <p:nvPr/>
        </p:nvSpPr>
        <p:spPr>
          <a:xfrm>
            <a:off x="6781817" y="1970666"/>
            <a:ext cx="1936377" cy="5405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2015: China stock </a:t>
            </a:r>
            <a:r>
              <a:rPr lang="en-US" dirty="0" err="1"/>
              <a:t>exhange</a:t>
            </a:r>
            <a:endParaRPr lang="en-US" dirty="0"/>
          </a:p>
        </p:txBody>
      </p:sp>
      <p:sp>
        <p:nvSpPr>
          <p:cNvPr id="11" name="Rectangle 10"/>
          <p:cNvSpPr/>
          <p:nvPr/>
        </p:nvSpPr>
        <p:spPr>
          <a:xfrm>
            <a:off x="4754880" y="4746140"/>
            <a:ext cx="4389120" cy="7993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Crisis occurring more frequently</a:t>
            </a:r>
          </a:p>
          <a:p>
            <a:pPr algn="ctr"/>
            <a:r>
              <a:rPr lang="en-US" sz="2400" dirty="0"/>
              <a:t>India should brace up</a:t>
            </a:r>
          </a:p>
        </p:txBody>
      </p:sp>
    </p:spTree>
    <p:extLst>
      <p:ext uri="{BB962C8B-B14F-4D97-AF65-F5344CB8AC3E}">
        <p14:creationId xmlns:p14="http://schemas.microsoft.com/office/powerpoint/2010/main" val="39800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03" y="4363161"/>
            <a:ext cx="1096156" cy="13716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640" y="3453895"/>
            <a:ext cx="2251710" cy="2251710"/>
          </a:xfrm>
          <a:prstGeom prst="rect">
            <a:avLst/>
          </a:prstGeom>
        </p:spPr>
      </p:pic>
      <p:sp>
        <p:nvSpPr>
          <p:cNvPr id="16" name="TextBox 15"/>
          <p:cNvSpPr txBox="1"/>
          <p:nvPr/>
        </p:nvSpPr>
        <p:spPr>
          <a:xfrm>
            <a:off x="105503" y="2825493"/>
            <a:ext cx="2103120" cy="1107996"/>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100" b="1" u="sng" dirty="0"/>
              <a:t>Offshore Investor</a:t>
            </a:r>
          </a:p>
          <a:p>
            <a:pPr algn="ctr"/>
            <a:r>
              <a:rPr lang="en-US" sz="1500" dirty="0"/>
              <a:t>Without PAN card, DEMAD account </a:t>
            </a:r>
          </a:p>
          <a:p>
            <a:pPr algn="ctr"/>
            <a:r>
              <a:rPr lang="en-US" sz="1500" dirty="0"/>
              <a:t>or SEBI Registration</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3644" y="1736247"/>
            <a:ext cx="2432685" cy="1824514"/>
          </a:xfrm>
          <a:prstGeom prst="rect">
            <a:avLst/>
          </a:prstGeom>
        </p:spPr>
      </p:pic>
      <p:sp>
        <p:nvSpPr>
          <p:cNvPr id="18" name="TextBox 17"/>
          <p:cNvSpPr txBox="1"/>
          <p:nvPr/>
        </p:nvSpPr>
        <p:spPr>
          <a:xfrm>
            <a:off x="4193209" y="3365264"/>
            <a:ext cx="1768488" cy="784830"/>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500" dirty="0">
                <a:latin typeface="Arial Black" panose="020B0A04020102020204" pitchFamily="34" charset="0"/>
              </a:rPr>
              <a:t>SEBI registered </a:t>
            </a:r>
          </a:p>
          <a:p>
            <a:pPr algn="ctr"/>
            <a:r>
              <a:rPr lang="en-US" sz="1500" dirty="0">
                <a:latin typeface="Arial Black" panose="020B0A04020102020204" pitchFamily="34" charset="0"/>
              </a:rPr>
              <a:t>FII (India)</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6459" y="2084339"/>
            <a:ext cx="1302557" cy="1302557"/>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563" y="1453892"/>
            <a:ext cx="1143000" cy="137160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78020">
            <a:off x="6579591" y="2933298"/>
            <a:ext cx="1052158" cy="110226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484255">
            <a:off x="6429472" y="2433472"/>
            <a:ext cx="1419318" cy="1030649"/>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0759" y="2198639"/>
            <a:ext cx="1302557" cy="1302557"/>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5059" y="2312939"/>
            <a:ext cx="1302557" cy="1302557"/>
          </a:xfrm>
          <a:prstGeom prst="rect">
            <a:avLst/>
          </a:prstGeom>
        </p:spPr>
      </p:pic>
      <p:sp>
        <p:nvSpPr>
          <p:cNvPr id="27" name="TextBox 26"/>
          <p:cNvSpPr txBox="1"/>
          <p:nvPr/>
        </p:nvSpPr>
        <p:spPr>
          <a:xfrm>
            <a:off x="6263640" y="5359356"/>
            <a:ext cx="2251710" cy="369332"/>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latin typeface="Arial Black" panose="020B0A04020102020204" pitchFamily="34" charset="0"/>
              </a:rPr>
              <a:t>FII’s portfolio</a:t>
            </a:r>
          </a:p>
        </p:txBody>
      </p:sp>
      <p:cxnSp>
        <p:nvCxnSpPr>
          <p:cNvPr id="28" name="Straight Arrow Connector 27"/>
          <p:cNvCxnSpPr/>
          <p:nvPr/>
        </p:nvCxnSpPr>
        <p:spPr>
          <a:xfrm>
            <a:off x="2208169" y="3250701"/>
            <a:ext cx="1984586" cy="378190"/>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1" name="Straight Arrow Connector 30"/>
          <p:cNvCxnSpPr/>
          <p:nvPr/>
        </p:nvCxnSpPr>
        <p:spPr>
          <a:xfrm>
            <a:off x="5961697" y="3691313"/>
            <a:ext cx="484823" cy="173635"/>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a:endCxn id="29" idx="3"/>
          </p:cNvCxnSpPr>
          <p:nvPr/>
        </p:nvCxnSpPr>
        <p:spPr>
          <a:xfrm flipH="1">
            <a:off x="3863644" y="4106796"/>
            <a:ext cx="1189373" cy="135772"/>
          </a:xfrm>
          <a:prstGeom prst="straightConnector1">
            <a:avLst/>
          </a:prstGeom>
          <a:ln w="76200">
            <a:solidFill>
              <a:srgbClr val="FF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7" name="Straight Arrow Connector 36"/>
          <p:cNvCxnSpPr/>
          <p:nvPr/>
        </p:nvCxnSpPr>
        <p:spPr>
          <a:xfrm flipH="1" flipV="1">
            <a:off x="2160427" y="3444173"/>
            <a:ext cx="659156" cy="466232"/>
          </a:xfrm>
          <a:prstGeom prst="straightConnector1">
            <a:avLst/>
          </a:prstGeom>
          <a:ln w="76200">
            <a:solidFill>
              <a:srgbClr val="FF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42" name="TextBox 41"/>
          <p:cNvSpPr txBox="1"/>
          <p:nvPr/>
        </p:nvSpPr>
        <p:spPr>
          <a:xfrm>
            <a:off x="2682085" y="4843455"/>
            <a:ext cx="2756916" cy="715581"/>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350" dirty="0">
                <a:latin typeface="Arial Black" panose="020B0A04020102020204" pitchFamily="34" charset="0"/>
              </a:rPr>
              <a:t>P-Note</a:t>
            </a:r>
          </a:p>
          <a:p>
            <a:pPr algn="ctr"/>
            <a:r>
              <a:rPr lang="en-US" sz="1350" dirty="0">
                <a:latin typeface="Arial Black" panose="020B0A04020102020204" pitchFamily="34" charset="0"/>
              </a:rPr>
              <a:t>Derives value from </a:t>
            </a:r>
          </a:p>
          <a:p>
            <a:pPr algn="ctr"/>
            <a:r>
              <a:rPr lang="en-US" sz="1350" dirty="0">
                <a:latin typeface="Arial Black" panose="020B0A04020102020204" pitchFamily="34" charset="0"/>
              </a:rPr>
              <a:t>FII portfolio</a:t>
            </a:r>
          </a:p>
        </p:txBody>
      </p:sp>
      <p:cxnSp>
        <p:nvCxnSpPr>
          <p:cNvPr id="62" name="Straight Arrow Connector 61"/>
          <p:cNvCxnSpPr>
            <a:stCxn id="42" idx="3"/>
            <a:endCxn id="27" idx="1"/>
          </p:cNvCxnSpPr>
          <p:nvPr/>
        </p:nvCxnSpPr>
        <p:spPr>
          <a:xfrm>
            <a:off x="5439001" y="5201246"/>
            <a:ext cx="824639" cy="342776"/>
          </a:xfrm>
          <a:prstGeom prst="straightConnector1">
            <a:avLst/>
          </a:prstGeom>
          <a:ln w="76200">
            <a:solidFill>
              <a:schemeClr val="accent2"/>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5101" y="3728296"/>
            <a:ext cx="1028543" cy="10285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32" name="TextBox 31"/>
          <p:cNvSpPr txBox="1"/>
          <p:nvPr/>
        </p:nvSpPr>
        <p:spPr>
          <a:xfrm rot="2871603">
            <a:off x="7235198" y="2793120"/>
            <a:ext cx="1304222" cy="646331"/>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latin typeface="Arial Black" panose="020B0A04020102020204" pitchFamily="34" charset="0"/>
              </a:rPr>
              <a:t>Shares</a:t>
            </a:r>
          </a:p>
          <a:p>
            <a:pPr algn="ctr"/>
            <a:r>
              <a:rPr lang="en-US" dirty="0">
                <a:latin typeface="Arial Black" panose="020B0A04020102020204" pitchFamily="34" charset="0"/>
              </a:rPr>
              <a:t>bonds</a:t>
            </a:r>
          </a:p>
        </p:txBody>
      </p:sp>
      <p:pic>
        <p:nvPicPr>
          <p:cNvPr id="26" name="Picture 2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0661092">
            <a:off x="6396339" y="2262698"/>
            <a:ext cx="1169683" cy="412691"/>
          </a:xfrm>
          <a:prstGeom prst="rect">
            <a:avLst/>
          </a:prstGeom>
        </p:spPr>
      </p:pic>
      <p:sp>
        <p:nvSpPr>
          <p:cNvPr id="30" name="Title 5"/>
          <p:cNvSpPr txBox="1">
            <a:spLocks/>
          </p:cNvSpPr>
          <p:nvPr/>
        </p:nvSpPr>
        <p:spPr>
          <a:xfrm rot="19950091">
            <a:off x="830049" y="4062055"/>
            <a:ext cx="2409711" cy="1393431"/>
          </a:xfrm>
          <a:prstGeom prst="leftArrow">
            <a:avLst>
              <a:gd name="adj1" fmla="val 100000"/>
              <a:gd name="adj2" fmla="val 37793"/>
            </a:avLst>
          </a:prstGeom>
          <a:solidFill>
            <a:schemeClr val="tx1">
              <a:lumMod val="85000"/>
              <a:lumOff val="15000"/>
            </a:schemeClr>
          </a:solidFill>
          <a:ln w="28575">
            <a:solidFill>
              <a:srgbClr val="FF0000"/>
            </a:solidFill>
          </a:ln>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dirty="0">
                <a:latin typeface="Franklin Gothic Demi Cond" panose="020B0706030402020204" pitchFamily="34" charset="0"/>
              </a:rPr>
              <a:t>Tom can sell </a:t>
            </a:r>
          </a:p>
          <a:p>
            <a:pPr algn="ctr"/>
            <a:r>
              <a:rPr lang="en-US" sz="1800" dirty="0">
                <a:latin typeface="Franklin Gothic Demi Cond" panose="020B0706030402020204" pitchFamily="34" charset="0"/>
              </a:rPr>
              <a:t>P-note to others without paying capital gains tax </a:t>
            </a:r>
          </a:p>
          <a:p>
            <a:pPr algn="ctr"/>
            <a:r>
              <a:rPr lang="en-US" sz="1800" dirty="0">
                <a:latin typeface="Franklin Gothic Demi Cond" panose="020B0706030402020204" pitchFamily="34" charset="0"/>
              </a:rPr>
              <a:t>to India</a:t>
            </a:r>
          </a:p>
        </p:txBody>
      </p:sp>
      <p:sp>
        <p:nvSpPr>
          <p:cNvPr id="2" name="Title 1"/>
          <p:cNvSpPr>
            <a:spLocks noGrp="1"/>
          </p:cNvSpPr>
          <p:nvPr>
            <p:ph type="title"/>
          </p:nvPr>
        </p:nvSpPr>
        <p:spPr/>
        <p:txBody>
          <a:bodyPr>
            <a:normAutofit fontScale="90000"/>
          </a:bodyPr>
          <a:lstStyle/>
          <a:p>
            <a:r>
              <a:rPr lang="en-US" dirty="0">
                <a:effectLst/>
                <a:latin typeface="Franklin Gothic Heavy" panose="020B0903020102020204" pitchFamily="34" charset="0"/>
              </a:rPr>
              <a:t>P-Note: Offshore </a:t>
            </a:r>
            <a:r>
              <a:rPr lang="en-US" dirty="0">
                <a:solidFill>
                  <a:schemeClr val="tx1">
                    <a:lumMod val="95000"/>
                    <a:lumOff val="5000"/>
                  </a:schemeClr>
                </a:solidFill>
                <a:effectLst/>
                <a:latin typeface="Franklin Gothic Heavy" panose="020B0903020102020204" pitchFamily="34" charset="0"/>
              </a:rPr>
              <a:t>Derivative</a:t>
            </a:r>
            <a:r>
              <a:rPr lang="en-US" dirty="0">
                <a:solidFill>
                  <a:srgbClr val="FF0000"/>
                </a:solidFill>
                <a:effectLst/>
                <a:latin typeface="Franklin Gothic Heavy" panose="020B0903020102020204" pitchFamily="34" charset="0"/>
              </a:rPr>
              <a:t> </a:t>
            </a:r>
            <a:r>
              <a:rPr lang="en-US" dirty="0">
                <a:effectLst/>
                <a:latin typeface="Franklin Gothic Heavy" panose="020B0903020102020204" pitchFamily="34" charset="0"/>
              </a:rPr>
              <a:t>Instrument</a:t>
            </a:r>
            <a:endParaRPr lang="en-US" dirty="0">
              <a:effectLst/>
            </a:endParaRPr>
          </a:p>
        </p:txBody>
      </p:sp>
    </p:spTree>
    <p:extLst>
      <p:ext uri="{BB962C8B-B14F-4D97-AF65-F5344CB8AC3E}">
        <p14:creationId xmlns:p14="http://schemas.microsoft.com/office/powerpoint/2010/main" val="54176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stretch>
            <a:fillRect/>
          </a:stretch>
        </p:blipFill>
        <p:spPr>
          <a:xfrm>
            <a:off x="6661548" y="3067065"/>
            <a:ext cx="2316956" cy="2403842"/>
          </a:xfrm>
          <a:prstGeom prst="rect">
            <a:avLst/>
          </a:prstGeom>
        </p:spPr>
      </p:pic>
      <p:sp>
        <p:nvSpPr>
          <p:cNvPr id="4" name="Content Placeholder 3"/>
          <p:cNvSpPr>
            <a:spLocks noGrp="1"/>
          </p:cNvSpPr>
          <p:nvPr>
            <p:ph idx="1"/>
          </p:nvPr>
        </p:nvSpPr>
        <p:spPr/>
        <p:txBody>
          <a:bodyPr/>
          <a:lstStyle/>
          <a:p>
            <a:r>
              <a:rPr lang="en-US" dirty="0"/>
              <a:t>&gt;2 lakh crore invested via P-Notes.</a:t>
            </a:r>
          </a:p>
          <a:p>
            <a:r>
              <a:rPr lang="en-US" dirty="0"/>
              <a:t>Stock rigging, Hot-money</a:t>
            </a:r>
          </a:p>
          <a:p>
            <a:r>
              <a:rPr lang="en-US" dirty="0"/>
              <a:t>terror finance, money laundering and tax avoidance.</a:t>
            </a:r>
          </a:p>
          <a:p>
            <a:r>
              <a:rPr lang="en-US" dirty="0"/>
              <a:t>SIT wanted stricter control, KYC.</a:t>
            </a:r>
          </a:p>
          <a:p>
            <a:r>
              <a:rPr lang="en-US" dirty="0"/>
              <a:t>SEBI implemented.</a:t>
            </a:r>
          </a:p>
          <a:p>
            <a:endParaRPr lang="en-US" dirty="0"/>
          </a:p>
          <a:p>
            <a:endParaRPr lang="en-US" dirty="0"/>
          </a:p>
        </p:txBody>
      </p:sp>
      <p:sp>
        <p:nvSpPr>
          <p:cNvPr id="3" name="Title 2"/>
          <p:cNvSpPr>
            <a:spLocks noGrp="1"/>
          </p:cNvSpPr>
          <p:nvPr>
            <p:ph type="title"/>
          </p:nvPr>
        </p:nvSpPr>
        <p:spPr/>
        <p:txBody>
          <a:bodyPr/>
          <a:lstStyle/>
          <a:p>
            <a:r>
              <a:rPr lang="en-US" dirty="0"/>
              <a:t>P-Notes Bad because </a:t>
            </a:r>
          </a:p>
        </p:txBody>
      </p:sp>
      <p:sp>
        <p:nvSpPr>
          <p:cNvPr id="5" name="Text Placeholder 4"/>
          <p:cNvSpPr>
            <a:spLocks noGrp="1"/>
          </p:cNvSpPr>
          <p:nvPr>
            <p:ph type="body" sz="quarter" idx="13"/>
          </p:nvPr>
        </p:nvSpPr>
        <p:spPr/>
        <p:txBody>
          <a:bodyPr/>
          <a:lstStyle/>
          <a:p>
            <a:r>
              <a:rPr lang="en-US" dirty="0"/>
              <a:t>SC-SIT</a:t>
            </a:r>
          </a:p>
        </p:txBody>
      </p:sp>
      <p:sp>
        <p:nvSpPr>
          <p:cNvPr id="7" name="Up Arrow Callout 6"/>
          <p:cNvSpPr/>
          <p:nvPr/>
        </p:nvSpPr>
        <p:spPr>
          <a:xfrm>
            <a:off x="6535271" y="5173756"/>
            <a:ext cx="2541494" cy="82699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err="1"/>
              <a:t>Retd</a:t>
            </a:r>
            <a:r>
              <a:rPr lang="en-US" sz="2100" dirty="0"/>
              <a:t>. Justice </a:t>
            </a:r>
            <a:r>
              <a:rPr lang="en-US" sz="2100" dirty="0" err="1"/>
              <a:t>M.B.Shah</a:t>
            </a:r>
            <a:endParaRPr lang="en-US" sz="2100" dirty="0"/>
          </a:p>
        </p:txBody>
      </p:sp>
      <p:pic>
        <p:nvPicPr>
          <p:cNvPr id="8" name="Picture 7"/>
          <p:cNvPicPr>
            <a:picLocks noChangeAspect="1"/>
          </p:cNvPicPr>
          <p:nvPr/>
        </p:nvPicPr>
        <p:blipFill>
          <a:blip r:embed="rId4"/>
          <a:stretch>
            <a:fillRect/>
          </a:stretch>
        </p:blipFill>
        <p:spPr>
          <a:xfrm>
            <a:off x="3965521" y="4124067"/>
            <a:ext cx="2563592" cy="2223156"/>
          </a:xfrm>
          <a:prstGeom prst="rect">
            <a:avLst/>
          </a:prstGeom>
        </p:spPr>
      </p:pic>
      <p:sp>
        <p:nvSpPr>
          <p:cNvPr id="9" name="Up Arrow Callout 8"/>
          <p:cNvSpPr/>
          <p:nvPr/>
        </p:nvSpPr>
        <p:spPr>
          <a:xfrm>
            <a:off x="4073554" y="6031006"/>
            <a:ext cx="2541494" cy="82699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SEBI Chief UK Sinha</a:t>
            </a:r>
            <a:endParaRPr lang="en-US" sz="2100" dirty="0"/>
          </a:p>
        </p:txBody>
      </p:sp>
    </p:spTree>
    <p:extLst>
      <p:ext uri="{BB962C8B-B14F-4D97-AF65-F5344CB8AC3E}">
        <p14:creationId xmlns:p14="http://schemas.microsoft.com/office/powerpoint/2010/main" val="766128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4415"/>
            <a:ext cx="9144000" cy="4789170"/>
          </a:xfrm>
          <a:prstGeom prst="rect">
            <a:avLst/>
          </a:prstGeom>
        </p:spPr>
      </p:pic>
      <p:sp>
        <p:nvSpPr>
          <p:cNvPr id="2" name="Title 1"/>
          <p:cNvSpPr>
            <a:spLocks noGrp="1"/>
          </p:cNvSpPr>
          <p:nvPr>
            <p:ph type="title"/>
          </p:nvPr>
        </p:nvSpPr>
        <p:spPr/>
        <p:txBody>
          <a:bodyPr>
            <a:normAutofit/>
          </a:bodyPr>
          <a:lstStyle/>
          <a:p>
            <a:r>
              <a:rPr lang="en-US" dirty="0"/>
              <a:t>P-Notes: SEBI’s new norms 2016, May</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1809" y="2397851"/>
            <a:ext cx="1143000" cy="13716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427" y="3141462"/>
            <a:ext cx="1194943" cy="896207"/>
          </a:xfrm>
          <a:prstGeom prst="rect">
            <a:avLst/>
          </a:prstGeom>
        </p:spPr>
      </p:pic>
      <p:sp>
        <p:nvSpPr>
          <p:cNvPr id="11" name="TextBox 10"/>
          <p:cNvSpPr txBox="1"/>
          <p:nvPr/>
        </p:nvSpPr>
        <p:spPr>
          <a:xfrm>
            <a:off x="5801418" y="4037668"/>
            <a:ext cx="1874960" cy="553998"/>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500" dirty="0">
                <a:latin typeface="Arial Black" panose="020B0A04020102020204" pitchFamily="34" charset="0"/>
              </a:rPr>
              <a:t>SEBI registered </a:t>
            </a:r>
          </a:p>
          <a:p>
            <a:pPr algn="ctr"/>
            <a:r>
              <a:rPr lang="en-US" sz="1500" dirty="0">
                <a:latin typeface="Arial Black" panose="020B0A04020102020204" pitchFamily="34" charset="0"/>
              </a:rPr>
              <a:t>FII (India)</a:t>
            </a:r>
          </a:p>
        </p:txBody>
      </p:sp>
      <p:sp>
        <p:nvSpPr>
          <p:cNvPr id="12" name="TextBox 11"/>
          <p:cNvSpPr txBox="1"/>
          <p:nvPr/>
        </p:nvSpPr>
        <p:spPr>
          <a:xfrm>
            <a:off x="5854653" y="2822376"/>
            <a:ext cx="1768488" cy="323165"/>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500" dirty="0">
                <a:latin typeface="Arial Black" panose="020B0A04020102020204" pitchFamily="34" charset="0"/>
              </a:rPr>
              <a:t>ISSUER</a:t>
            </a:r>
          </a:p>
        </p:txBody>
      </p:sp>
      <p:sp>
        <p:nvSpPr>
          <p:cNvPr id="13" name="Up Arrow Callout 12"/>
          <p:cNvSpPr/>
          <p:nvPr/>
        </p:nvSpPr>
        <p:spPr>
          <a:xfrm>
            <a:off x="376567" y="3610045"/>
            <a:ext cx="2799959" cy="1004392"/>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a:t>Either Foreign</a:t>
            </a:r>
          </a:p>
          <a:p>
            <a:pPr algn="ctr"/>
            <a:r>
              <a:rPr lang="en-US" dirty="0"/>
              <a:t>Indian KYC norms apply.</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6376" y="4548722"/>
            <a:ext cx="1827590" cy="182759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84255">
            <a:off x="7825851" y="4601794"/>
            <a:ext cx="1151983" cy="836522"/>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78020">
            <a:off x="8048617" y="3905538"/>
            <a:ext cx="853979" cy="894644"/>
          </a:xfrm>
          <a:prstGeom prst="rect">
            <a:avLst/>
          </a:prstGeom>
        </p:spPr>
      </p:pic>
      <p:sp>
        <p:nvSpPr>
          <p:cNvPr id="17" name="Rectangle 16"/>
          <p:cNvSpPr/>
          <p:nvPr/>
        </p:nvSpPr>
        <p:spPr>
          <a:xfrm>
            <a:off x="674761" y="4640769"/>
            <a:ext cx="2925689" cy="675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 issuer before selling/transferring P-Notes</a:t>
            </a:r>
          </a:p>
        </p:txBody>
      </p:sp>
      <p:sp>
        <p:nvSpPr>
          <p:cNvPr id="18" name="Rectangle 17"/>
          <p:cNvSpPr/>
          <p:nvPr/>
        </p:nvSpPr>
        <p:spPr>
          <a:xfrm>
            <a:off x="5086550" y="4568583"/>
            <a:ext cx="2589828" cy="53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monthly transactions</a:t>
            </a:r>
          </a:p>
        </p:txBody>
      </p:sp>
      <p:sp>
        <p:nvSpPr>
          <p:cNvPr id="19" name="Rectangle 18"/>
          <p:cNvSpPr/>
          <p:nvPr/>
        </p:nvSpPr>
        <p:spPr>
          <a:xfrm>
            <a:off x="4688499" y="5172127"/>
            <a:ext cx="2934643" cy="53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 high risk accounts once a year, alert FIU if required</a:t>
            </a:r>
          </a:p>
        </p:txBody>
      </p:sp>
    </p:spTree>
    <p:extLst>
      <p:ext uri="{BB962C8B-B14F-4D97-AF65-F5344CB8AC3E}">
        <p14:creationId xmlns:p14="http://schemas.microsoft.com/office/powerpoint/2010/main" val="653135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338950344"/>
              </p:ext>
            </p:extLst>
          </p:nvPr>
        </p:nvGraphicFramePr>
        <p:xfrm>
          <a:off x="98304" y="1190764"/>
          <a:ext cx="8797529" cy="485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India should brace up</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993" y="5014754"/>
            <a:ext cx="3342024" cy="2250644"/>
          </a:xfrm>
          <a:prstGeom prst="rect">
            <a:avLst/>
          </a:prstGeom>
        </p:spPr>
      </p:pic>
    </p:spTree>
    <p:extLst>
      <p:ext uri="{BB962C8B-B14F-4D97-AF65-F5344CB8AC3E}">
        <p14:creationId xmlns:p14="http://schemas.microsoft.com/office/powerpoint/2010/main" val="1561146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Performance of Indian stock market?</a:t>
            </a:r>
          </a:p>
        </p:txBody>
      </p:sp>
      <p:pic>
        <p:nvPicPr>
          <p:cNvPr id="5" name="Picture 4"/>
          <p:cNvPicPr>
            <a:picLocks noChangeAspect="1"/>
          </p:cNvPicPr>
          <p:nvPr/>
        </p:nvPicPr>
        <p:blipFill>
          <a:blip r:embed="rId3"/>
          <a:stretch>
            <a:fillRect/>
          </a:stretch>
        </p:blipFill>
        <p:spPr>
          <a:xfrm>
            <a:off x="233680" y="1195787"/>
            <a:ext cx="8838189" cy="4636053"/>
          </a:xfrm>
          <a:prstGeom prst="rect">
            <a:avLst/>
          </a:prstGeom>
        </p:spPr>
      </p:pic>
      <p:sp>
        <p:nvSpPr>
          <p:cNvPr id="6" name="Rectangular Callout 5"/>
          <p:cNvSpPr/>
          <p:nvPr/>
        </p:nvSpPr>
        <p:spPr>
          <a:xfrm>
            <a:off x="5599356" y="2293396"/>
            <a:ext cx="1799216" cy="459890"/>
          </a:xfrm>
          <a:prstGeom prst="wedgeRectCallout">
            <a:avLst>
              <a:gd name="adj1" fmla="val -62985"/>
              <a:gd name="adj2" fmla="val 1168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Thanks to China</a:t>
            </a:r>
          </a:p>
        </p:txBody>
      </p:sp>
      <p:sp>
        <p:nvSpPr>
          <p:cNvPr id="7" name="Rectangular Callout 6"/>
          <p:cNvSpPr/>
          <p:nvPr/>
        </p:nvSpPr>
        <p:spPr>
          <a:xfrm>
            <a:off x="5857539" y="4778691"/>
            <a:ext cx="3052781" cy="1453413"/>
          </a:xfrm>
          <a:prstGeom prst="wedgeRectCallout">
            <a:avLst>
              <a:gd name="adj1" fmla="val 49709"/>
              <a:gd name="adj2" fmla="val -1043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Q3 Reports: Banks Losses</a:t>
            </a:r>
          </a:p>
          <a:p>
            <a:pPr algn="ctr"/>
            <a:r>
              <a:rPr lang="en-US" dirty="0"/>
              <a:t>Corporates Mixed earning</a:t>
            </a:r>
          </a:p>
          <a:p>
            <a:pPr algn="ctr"/>
            <a:r>
              <a:rPr lang="en-US" dirty="0"/>
              <a:t>Mauritius DTAA</a:t>
            </a:r>
          </a:p>
          <a:p>
            <a:pPr algn="ctr"/>
            <a:r>
              <a:rPr lang="en-US" dirty="0"/>
              <a:t>SEBI P-Notes KYC</a:t>
            </a:r>
          </a:p>
        </p:txBody>
      </p:sp>
      <p:sp>
        <p:nvSpPr>
          <p:cNvPr id="8" name="Rectangular Callout 7"/>
          <p:cNvSpPr/>
          <p:nvPr/>
        </p:nvSpPr>
        <p:spPr>
          <a:xfrm>
            <a:off x="2255820" y="2063451"/>
            <a:ext cx="1799216" cy="459890"/>
          </a:xfrm>
          <a:prstGeom prst="wedgeRectCallout">
            <a:avLst>
              <a:gd name="adj1" fmla="val -44599"/>
              <a:gd name="adj2" fmla="val 10109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FPI worried on MAT</a:t>
            </a:r>
          </a:p>
        </p:txBody>
      </p:sp>
      <p:sp>
        <p:nvSpPr>
          <p:cNvPr id="9" name="Rectangular Callout 8"/>
          <p:cNvSpPr/>
          <p:nvPr/>
        </p:nvSpPr>
        <p:spPr>
          <a:xfrm>
            <a:off x="4727986" y="3898846"/>
            <a:ext cx="2557631" cy="556837"/>
          </a:xfrm>
          <a:prstGeom prst="wedgeRectCallout">
            <a:avLst>
              <a:gd name="adj1" fmla="val 46432"/>
              <a:gd name="adj2" fmla="val -1059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 Fed Rate Hike</a:t>
            </a:r>
          </a:p>
          <a:p>
            <a:pPr algn="ctr"/>
            <a:r>
              <a:rPr lang="en-US" dirty="0">
                <a:latin typeface="Franklin Gothic Demi" panose="020B0703020102020204" pitchFamily="34" charset="0"/>
              </a:rPr>
              <a:t>▲</a:t>
            </a:r>
            <a:r>
              <a:rPr lang="en-US" dirty="0"/>
              <a:t>Bond Yield in 1</a:t>
            </a:r>
            <a:r>
              <a:rPr lang="en-US" baseline="30000" dirty="0"/>
              <a:t>st</a:t>
            </a:r>
            <a:r>
              <a:rPr lang="en-US" dirty="0"/>
              <a:t> world</a:t>
            </a:r>
          </a:p>
        </p:txBody>
      </p:sp>
      <p:sp>
        <p:nvSpPr>
          <p:cNvPr id="10" name="Rectangular Callout 9"/>
          <p:cNvSpPr/>
          <p:nvPr/>
        </p:nvSpPr>
        <p:spPr>
          <a:xfrm>
            <a:off x="1457811" y="3513813"/>
            <a:ext cx="1799216" cy="459890"/>
          </a:xfrm>
          <a:prstGeom prst="wedgeRectCallout">
            <a:avLst>
              <a:gd name="adj1" fmla="val 46432"/>
              <a:gd name="adj2" fmla="val -1059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 Fed Rate Hike</a:t>
            </a:r>
          </a:p>
        </p:txBody>
      </p:sp>
    </p:spTree>
    <p:extLst>
      <p:ext uri="{BB962C8B-B14F-4D97-AF65-F5344CB8AC3E}">
        <p14:creationId xmlns:p14="http://schemas.microsoft.com/office/powerpoint/2010/main" val="283736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601292763"/>
              </p:ext>
            </p:extLst>
          </p:nvPr>
        </p:nvGraphicFramePr>
        <p:xfrm>
          <a:off x="98304" y="1292935"/>
          <a:ext cx="8797529" cy="3033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India should brace up</a:t>
            </a:r>
          </a:p>
        </p:txBody>
      </p:sp>
      <p:pic>
        <p:nvPicPr>
          <p:cNvPr id="2" name="Picture 1"/>
          <p:cNvPicPr>
            <a:picLocks noChangeAspect="1"/>
          </p:cNvPicPr>
          <p:nvPr/>
        </p:nvPicPr>
        <p:blipFill>
          <a:blip r:embed="rId8"/>
          <a:stretch>
            <a:fillRect/>
          </a:stretch>
        </p:blipFill>
        <p:spPr>
          <a:xfrm>
            <a:off x="0" y="3894991"/>
            <a:ext cx="4257040" cy="2963009"/>
          </a:xfrm>
          <a:prstGeom prst="rect">
            <a:avLst/>
          </a:prstGeom>
        </p:spPr>
      </p:pic>
    </p:spTree>
    <p:extLst>
      <p:ext uri="{BB962C8B-B14F-4D97-AF65-F5344CB8AC3E}">
        <p14:creationId xmlns:p14="http://schemas.microsoft.com/office/powerpoint/2010/main" val="269021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CF67233-3941-4B7D-9E51-BD057B983A13}"/>
                                            </p:graphicEl>
                                          </p:spTgt>
                                        </p:tgtEl>
                                        <p:attrNameLst>
                                          <p:attrName>style.visibility</p:attrName>
                                        </p:attrNameLst>
                                      </p:cBhvr>
                                      <p:to>
                                        <p:strVal val="visible"/>
                                      </p:to>
                                    </p:set>
                                    <p:animEffect transition="in" filter="fade">
                                      <p:cBhvr>
                                        <p:cTn id="7" dur="500"/>
                                        <p:tgtEl>
                                          <p:spTgt spid="5">
                                            <p:graphicEl>
                                              <a:dgm id="{0CF67233-3941-4B7D-9E51-BD057B983A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4D2BCF95-093F-4618-9523-FC0AD3872F22}"/>
                                            </p:graphicEl>
                                          </p:spTgt>
                                        </p:tgtEl>
                                        <p:attrNameLst>
                                          <p:attrName>style.visibility</p:attrName>
                                        </p:attrNameLst>
                                      </p:cBhvr>
                                      <p:to>
                                        <p:strVal val="visible"/>
                                      </p:to>
                                    </p:set>
                                    <p:animEffect transition="in" filter="fade">
                                      <p:cBhvr>
                                        <p:cTn id="12" dur="500"/>
                                        <p:tgtEl>
                                          <p:spTgt spid="5">
                                            <p:graphicEl>
                                              <a:dgm id="{4D2BCF95-093F-4618-9523-FC0AD3872F2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2BF585C9-BD76-46FD-A5BA-3C47FCD04CC3}"/>
                                            </p:graphicEl>
                                          </p:spTgt>
                                        </p:tgtEl>
                                        <p:attrNameLst>
                                          <p:attrName>style.visibility</p:attrName>
                                        </p:attrNameLst>
                                      </p:cBhvr>
                                      <p:to>
                                        <p:strVal val="visible"/>
                                      </p:to>
                                    </p:set>
                                    <p:animEffect transition="in" filter="fade">
                                      <p:cBhvr>
                                        <p:cTn id="17" dur="500"/>
                                        <p:tgtEl>
                                          <p:spTgt spid="5">
                                            <p:graphicEl>
                                              <a:dgm id="{2BF585C9-BD76-46FD-A5BA-3C47FCD04CC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F75E1DE7-5577-438B-8D33-17D3606D9B14}"/>
                                            </p:graphicEl>
                                          </p:spTgt>
                                        </p:tgtEl>
                                        <p:attrNameLst>
                                          <p:attrName>style.visibility</p:attrName>
                                        </p:attrNameLst>
                                      </p:cBhvr>
                                      <p:to>
                                        <p:strVal val="visible"/>
                                      </p:to>
                                    </p:set>
                                    <p:animEffect transition="in" filter="fade">
                                      <p:cBhvr>
                                        <p:cTn id="22" dur="500"/>
                                        <p:tgtEl>
                                          <p:spTgt spid="5">
                                            <p:graphicEl>
                                              <a:dgm id="{F75E1DE7-5577-438B-8D33-17D3606D9B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Foreigner Investors </a:t>
            </a:r>
            <a:r>
              <a:rPr lang="en-US" dirty="0" err="1"/>
              <a:t>PoV</a:t>
            </a:r>
            <a:r>
              <a:rPr lang="en-US" dirty="0"/>
              <a:t>: As such India doesn’t suck</a:t>
            </a:r>
          </a:p>
        </p:txBody>
      </p:sp>
      <p:pic>
        <p:nvPicPr>
          <p:cNvPr id="4" name="Picture 3"/>
          <p:cNvPicPr>
            <a:picLocks noChangeAspect="1"/>
          </p:cNvPicPr>
          <p:nvPr/>
        </p:nvPicPr>
        <p:blipFill>
          <a:blip r:embed="rId3"/>
          <a:stretch>
            <a:fillRect/>
          </a:stretch>
        </p:blipFill>
        <p:spPr>
          <a:xfrm>
            <a:off x="981644" y="806604"/>
            <a:ext cx="6402949" cy="3679523"/>
          </a:xfrm>
          <a:prstGeom prst="rect">
            <a:avLst/>
          </a:prstGeom>
        </p:spPr>
      </p:pic>
      <p:sp>
        <p:nvSpPr>
          <p:cNvPr id="5" name="Rectangle 4"/>
          <p:cNvSpPr/>
          <p:nvPr/>
        </p:nvSpPr>
        <p:spPr>
          <a:xfrm>
            <a:off x="660400" y="4409439"/>
            <a:ext cx="7355840" cy="2274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a:buFont typeface="+mj-lt"/>
              <a:buAutoNum type="arabicPeriod"/>
            </a:pPr>
            <a:r>
              <a:rPr lang="en-US" sz="2800" dirty="0"/>
              <a:t>Pursue Ease of Doing, Relax FDI</a:t>
            </a:r>
          </a:p>
          <a:p>
            <a:pPr marL="257175" indent="-257175">
              <a:buFont typeface="+mj-lt"/>
              <a:buAutoNum type="arabicPeriod"/>
            </a:pPr>
            <a:r>
              <a:rPr lang="en-US" sz="2800" dirty="0"/>
              <a:t>Ease of Taxation, MAT, GAAR, </a:t>
            </a:r>
            <a:r>
              <a:rPr lang="en-US" sz="2800" dirty="0" err="1"/>
              <a:t>PoEM</a:t>
            </a:r>
            <a:endParaRPr lang="en-US" sz="2800" dirty="0"/>
          </a:p>
          <a:p>
            <a:pPr marL="257175" indent="-257175">
              <a:buFont typeface="+mj-lt"/>
              <a:buAutoNum type="arabicPeriod"/>
            </a:pPr>
            <a:r>
              <a:rPr lang="en-US" sz="2800" dirty="0"/>
              <a:t>Public investment in infra, Smart Cities</a:t>
            </a:r>
          </a:p>
          <a:p>
            <a:pPr marL="257175" indent="-257175">
              <a:buFont typeface="+mj-lt"/>
              <a:buAutoNum type="arabicPeriod"/>
            </a:pPr>
            <a:r>
              <a:rPr lang="en-US" sz="2800" dirty="0"/>
              <a:t>Finance inclusion, JAM, BAPU</a:t>
            </a:r>
          </a:p>
          <a:p>
            <a:pPr marL="257175" indent="-257175">
              <a:buFont typeface="+mj-lt"/>
              <a:buAutoNum type="arabicPeriod"/>
            </a:pPr>
            <a:r>
              <a:rPr lang="en-US" sz="2800" dirty="0"/>
              <a:t>HRD: BBBP, SBA</a:t>
            </a:r>
          </a:p>
        </p:txBody>
      </p:sp>
      <p:sp>
        <p:nvSpPr>
          <p:cNvPr id="6" name="Right Arrow 5"/>
          <p:cNvSpPr/>
          <p:nvPr/>
        </p:nvSpPr>
        <p:spPr>
          <a:xfrm rot="765965">
            <a:off x="3958503" y="2503170"/>
            <a:ext cx="1492624" cy="7100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Dilma Rousseff </a:t>
            </a:r>
          </a:p>
        </p:txBody>
      </p:sp>
      <p:sp>
        <p:nvSpPr>
          <p:cNvPr id="7" name="Right Arrow 6"/>
          <p:cNvSpPr/>
          <p:nvPr/>
        </p:nvSpPr>
        <p:spPr>
          <a:xfrm rot="272681">
            <a:off x="4587538" y="1045201"/>
            <a:ext cx="1839559" cy="7100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China share market</a:t>
            </a:r>
          </a:p>
        </p:txBody>
      </p:sp>
    </p:spTree>
    <p:extLst>
      <p:ext uri="{BB962C8B-B14F-4D97-AF65-F5344CB8AC3E}">
        <p14:creationId xmlns:p14="http://schemas.microsoft.com/office/powerpoint/2010/main" val="261994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61548" y="3353708"/>
            <a:ext cx="2316956" cy="1692444"/>
          </a:xfrm>
        </p:spPr>
      </p:pic>
      <p:sp>
        <p:nvSpPr>
          <p:cNvPr id="5" name="Content Placeholder 4"/>
          <p:cNvSpPr>
            <a:spLocks noGrp="1"/>
          </p:cNvSpPr>
          <p:nvPr>
            <p:ph idx="1"/>
          </p:nvPr>
        </p:nvSpPr>
        <p:spPr/>
        <p:txBody>
          <a:bodyPr>
            <a:normAutofit fontScale="92500" lnSpcReduction="20000"/>
          </a:bodyPr>
          <a:lstStyle/>
          <a:p>
            <a:pPr lvl="0"/>
            <a:r>
              <a:rPr lang="en-US" dirty="0" err="1"/>
              <a:t>Indradhanush</a:t>
            </a:r>
            <a:r>
              <a:rPr lang="en-US" dirty="0"/>
              <a:t>, BBB</a:t>
            </a:r>
          </a:p>
          <a:p>
            <a:pPr lvl="0"/>
            <a:r>
              <a:rPr lang="en-US" dirty="0"/>
              <a:t>*MPC; I&amp;B code ; Will strengthen DRT, SARFAESI</a:t>
            </a:r>
          </a:p>
          <a:p>
            <a:pPr lvl="0"/>
            <a:r>
              <a:rPr lang="en-US" dirty="0"/>
              <a:t>*RBI to felicitate Retail participation in G-Sec</a:t>
            </a:r>
          </a:p>
          <a:p>
            <a:pPr lvl="0"/>
            <a:r>
              <a:rPr lang="en-US" dirty="0"/>
              <a:t>*ATM, Micro ATMs in Post offices</a:t>
            </a:r>
          </a:p>
          <a:p>
            <a:pPr lvl="0"/>
            <a:r>
              <a:rPr lang="en-US" dirty="0"/>
              <a:t>*New law against illicit deposit schemes</a:t>
            </a:r>
          </a:p>
          <a:p>
            <a:pPr lvl="0"/>
            <a:r>
              <a:rPr lang="en-US" dirty="0"/>
              <a:t>DICGC► Resolution Corporation for faster dispersal of deposit insurance and resolution of financial service providing companies. </a:t>
            </a:r>
          </a:p>
        </p:txBody>
      </p:sp>
      <p:sp>
        <p:nvSpPr>
          <p:cNvPr id="4" name="Title 3"/>
          <p:cNvSpPr>
            <a:spLocks noGrp="1"/>
          </p:cNvSpPr>
          <p:nvPr>
            <p:ph type="title"/>
          </p:nvPr>
        </p:nvSpPr>
        <p:spPr/>
        <p:txBody>
          <a:bodyPr/>
          <a:lstStyle/>
          <a:p>
            <a:r>
              <a:rPr lang="en-US" dirty="0"/>
              <a:t>Banking</a:t>
            </a:r>
            <a:br>
              <a:rPr lang="en-US" dirty="0"/>
            </a:br>
            <a:r>
              <a:rPr lang="en-US" dirty="0"/>
              <a:t>done/will be done</a:t>
            </a:r>
          </a:p>
        </p:txBody>
      </p:sp>
      <p:sp>
        <p:nvSpPr>
          <p:cNvPr id="6" name="Text Placeholder 5"/>
          <p:cNvSpPr>
            <a:spLocks noGrp="1"/>
          </p:cNvSpPr>
          <p:nvPr>
            <p:ph type="body" sz="quarter" idx="13"/>
          </p:nvPr>
        </p:nvSpPr>
        <p:spPr/>
        <p:txBody>
          <a:bodyPr/>
          <a:lstStyle/>
          <a:p>
            <a:r>
              <a:rPr lang="en-US" dirty="0"/>
              <a:t>FS reforms</a:t>
            </a:r>
          </a:p>
        </p:txBody>
      </p:sp>
      <p:sp>
        <p:nvSpPr>
          <p:cNvPr id="10" name="Rounded Rectangle 9"/>
          <p:cNvSpPr/>
          <p:nvPr/>
        </p:nvSpPr>
        <p:spPr>
          <a:xfrm>
            <a:off x="5920643" y="5375462"/>
            <a:ext cx="3057861" cy="497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 = promised in new budget</a:t>
            </a:r>
          </a:p>
        </p:txBody>
      </p:sp>
    </p:spTree>
    <p:extLst>
      <p:ext uri="{BB962C8B-B14F-4D97-AF65-F5344CB8AC3E}">
        <p14:creationId xmlns:p14="http://schemas.microsoft.com/office/powerpoint/2010/main" val="374550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61548" y="3353708"/>
            <a:ext cx="2316956" cy="1692444"/>
          </a:xfrm>
        </p:spPr>
      </p:pic>
      <p:sp>
        <p:nvSpPr>
          <p:cNvPr id="5" name="Content Placeholder 4"/>
          <p:cNvSpPr>
            <a:spLocks noGrp="1"/>
          </p:cNvSpPr>
          <p:nvPr>
            <p:ph idx="1"/>
          </p:nvPr>
        </p:nvSpPr>
        <p:spPr/>
        <p:txBody>
          <a:bodyPr>
            <a:normAutofit fontScale="92500" lnSpcReduction="10000"/>
          </a:bodyPr>
          <a:lstStyle/>
          <a:p>
            <a:pPr lvl="0"/>
            <a:r>
              <a:rPr lang="en-US" dirty="0"/>
              <a:t>FMC merged (last budget)</a:t>
            </a:r>
          </a:p>
          <a:p>
            <a:pPr lvl="0"/>
            <a:r>
              <a:rPr lang="en-US" dirty="0"/>
              <a:t>*Will strengthen SAT</a:t>
            </a:r>
          </a:p>
          <a:p>
            <a:pPr lvl="0"/>
            <a:r>
              <a:rPr lang="en-US" dirty="0"/>
              <a:t>*Financial Data Management Centre under the aegis of the Financial Stability Development Council (FSDC) </a:t>
            </a:r>
          </a:p>
          <a:p>
            <a:pPr lvl="0"/>
            <a:r>
              <a:rPr lang="en-US" dirty="0"/>
              <a:t>*SEBI to develop new derivative products for commodity market</a:t>
            </a:r>
          </a:p>
          <a:p>
            <a:pPr lvl="0"/>
            <a:r>
              <a:rPr lang="en-US" dirty="0"/>
              <a:t>*</a:t>
            </a:r>
            <a:r>
              <a:rPr lang="en-US" dirty="0" err="1"/>
              <a:t>Sarkari</a:t>
            </a:r>
            <a:r>
              <a:rPr lang="en-US" dirty="0"/>
              <a:t> insurance cos to be listed @Stock exchange for retail accountability</a:t>
            </a:r>
          </a:p>
        </p:txBody>
      </p:sp>
      <p:sp>
        <p:nvSpPr>
          <p:cNvPr id="4" name="Title 3"/>
          <p:cNvSpPr>
            <a:spLocks noGrp="1"/>
          </p:cNvSpPr>
          <p:nvPr>
            <p:ph type="title"/>
          </p:nvPr>
        </p:nvSpPr>
        <p:spPr/>
        <p:txBody>
          <a:bodyPr/>
          <a:lstStyle/>
          <a:p>
            <a:r>
              <a:rPr lang="en-US" dirty="0"/>
              <a:t>Financial market</a:t>
            </a:r>
            <a:br>
              <a:rPr lang="en-US" dirty="0"/>
            </a:br>
            <a:r>
              <a:rPr lang="en-US" dirty="0"/>
              <a:t>done/will be done</a:t>
            </a:r>
          </a:p>
        </p:txBody>
      </p:sp>
      <p:sp>
        <p:nvSpPr>
          <p:cNvPr id="6" name="Text Placeholder 5"/>
          <p:cNvSpPr>
            <a:spLocks noGrp="1"/>
          </p:cNvSpPr>
          <p:nvPr>
            <p:ph type="body" sz="quarter" idx="13"/>
          </p:nvPr>
        </p:nvSpPr>
        <p:spPr/>
        <p:txBody>
          <a:bodyPr/>
          <a:lstStyle/>
          <a:p>
            <a:r>
              <a:rPr lang="en-US" dirty="0"/>
              <a:t>FS reforms</a:t>
            </a:r>
          </a:p>
        </p:txBody>
      </p:sp>
      <p:sp>
        <p:nvSpPr>
          <p:cNvPr id="7" name="Rounded Rectangle 6"/>
          <p:cNvSpPr/>
          <p:nvPr/>
        </p:nvSpPr>
        <p:spPr>
          <a:xfrm>
            <a:off x="5920643" y="5375462"/>
            <a:ext cx="3057861" cy="497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 = promised in new budget</a:t>
            </a:r>
          </a:p>
        </p:txBody>
      </p:sp>
    </p:spTree>
    <p:extLst>
      <p:ext uri="{BB962C8B-B14F-4D97-AF65-F5344CB8AC3E}">
        <p14:creationId xmlns:p14="http://schemas.microsoft.com/office/powerpoint/2010/main" val="124593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6A9B8"/>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5354" y="2441508"/>
            <a:ext cx="923502" cy="92350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5354" y="842360"/>
            <a:ext cx="923502" cy="92350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1307" y="860206"/>
            <a:ext cx="923502" cy="923502"/>
          </a:xfrm>
          <a:prstGeom prst="rect">
            <a:avLst/>
          </a:prstGeom>
        </p:spPr>
      </p:pic>
    </p:spTree>
    <p:extLst>
      <p:ext uri="{BB962C8B-B14F-4D97-AF65-F5344CB8AC3E}">
        <p14:creationId xmlns:p14="http://schemas.microsoft.com/office/powerpoint/2010/main" val="350027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41300" y="626986"/>
            <a:ext cx="5816600" cy="5210328"/>
          </a:xfrm>
          <a:prstGeom prst="rect">
            <a:avLst/>
          </a:prstGeom>
        </p:spPr>
      </p:pic>
      <p:sp>
        <p:nvSpPr>
          <p:cNvPr id="3" name="Title 2"/>
          <p:cNvSpPr>
            <a:spLocks noGrp="1"/>
          </p:cNvSpPr>
          <p:nvPr>
            <p:ph type="title"/>
          </p:nvPr>
        </p:nvSpPr>
        <p:spPr/>
        <p:txBody>
          <a:bodyPr/>
          <a:lstStyle/>
          <a:p>
            <a:r>
              <a:rPr lang="en-US" dirty="0"/>
              <a:t>V1c1 page9 and </a:t>
            </a:r>
            <a:br>
              <a:rPr lang="en-US" dirty="0"/>
            </a:br>
            <a:r>
              <a:rPr lang="en-US" dirty="0"/>
              <a:t>box 1.2</a:t>
            </a:r>
          </a:p>
        </p:txBody>
      </p:sp>
      <p:sp>
        <p:nvSpPr>
          <p:cNvPr id="6" name="Right Arrow 5"/>
          <p:cNvSpPr/>
          <p:nvPr/>
        </p:nvSpPr>
        <p:spPr>
          <a:xfrm>
            <a:off x="476026" y="5665918"/>
            <a:ext cx="1944445" cy="334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Is this India??</a:t>
            </a:r>
          </a:p>
        </p:txBody>
      </p:sp>
    </p:spTree>
    <p:extLst>
      <p:ext uri="{BB962C8B-B14F-4D97-AF65-F5344CB8AC3E}">
        <p14:creationId xmlns:p14="http://schemas.microsoft.com/office/powerpoint/2010/main" val="3393700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9311"/>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Next Time </a:t>
            </a:r>
            <a:r>
              <a:rPr lang="en-US" sz="3200" dirty="0">
                <a:latin typeface="Arial Black" panose="020B0A04020102020204" pitchFamily="34" charset="0"/>
              </a:rPr>
              <a:t>► </a:t>
            </a:r>
            <a:r>
              <a:rPr lang="en-US" sz="3200" dirty="0"/>
              <a:t>Pillar #4: Sectors of Economy ► Agriculture</a:t>
            </a:r>
          </a:p>
        </p:txBody>
      </p:sp>
      <p:graphicFrame>
        <p:nvGraphicFramePr>
          <p:cNvPr id="6" name="Content Placeholder 4"/>
          <p:cNvGraphicFramePr>
            <a:graphicFrameLocks/>
          </p:cNvGraphicFramePr>
          <p:nvPr>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931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1A6854B-1FA6-4EE1-B136-0CA96001199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6188839D-910C-4096-9DAA-A482C504ACD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0F9E410E-4687-44BF-9D7A-FC1A8A68113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638672E0-55F8-4124-BFCE-C2AF0340070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B3EFEF73-72A8-4C02-A127-0F537D6C5C7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40AEE0C5-7744-4AA8-AAA5-D2D72C97A19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785212DC-1354-4382-A04B-BF7E41EB42CF}"/>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dgm id="{735126AD-B6D4-430B-9EE0-3AC18D0E7B08}"/>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C34AE305-1BDC-454D-9528-0D7A16B297A8}"/>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graphicEl>
                                              <a:dgm id="{9123F196-765E-4E8F-B029-54F89765AAF4}"/>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2EEC02BF-181D-481A-89FC-656142A2B6A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grayscl/>
          </a:blip>
          <a:srcRect l="904"/>
          <a:stretch/>
        </p:blipFill>
        <p:spPr>
          <a:xfrm>
            <a:off x="0" y="-1"/>
            <a:ext cx="9251482" cy="6867331"/>
          </a:xfrm>
          <a:prstGeom prst="rect">
            <a:avLst/>
          </a:prstGeom>
        </p:spPr>
      </p:pic>
      <p:sp>
        <p:nvSpPr>
          <p:cNvPr id="5" name="Rounded Rectangle 4"/>
          <p:cNvSpPr/>
          <p:nvPr/>
        </p:nvSpPr>
        <p:spPr>
          <a:xfrm>
            <a:off x="-84397" y="149290"/>
            <a:ext cx="9335879"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3200" dirty="0"/>
              <a:t>Next Time </a:t>
            </a:r>
            <a:r>
              <a:rPr lang="en-US" sz="3200" dirty="0">
                <a:latin typeface="Arial Black" panose="020B0A04020102020204" pitchFamily="34" charset="0"/>
              </a:rPr>
              <a:t>► </a:t>
            </a:r>
            <a:r>
              <a:rPr lang="en-US" sz="3200" dirty="0"/>
              <a:t>Pillar #4 ► Sectors of Economy ► MFG</a:t>
            </a:r>
          </a:p>
        </p:txBody>
      </p:sp>
      <p:graphicFrame>
        <p:nvGraphicFramePr>
          <p:cNvPr id="6" name="Diagram 5"/>
          <p:cNvGraphicFramePr/>
          <p:nvPr>
            <p:extLst>
              <p:ext uri="{D42A27DB-BD31-4B8C-83A1-F6EECF244321}">
                <p14:modId xmlns:p14="http://schemas.microsoft.com/office/powerpoint/2010/main" val="1338951632"/>
              </p:ext>
            </p:extLst>
          </p:nvPr>
        </p:nvGraphicFramePr>
        <p:xfrm>
          <a:off x="0" y="942393"/>
          <a:ext cx="8042987" cy="59062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8981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47CA748-331B-4700-A740-DBC62F47A124}"/>
                                            </p:graphicEl>
                                          </p:spTgt>
                                        </p:tgtEl>
                                        <p:attrNameLst>
                                          <p:attrName>style.visibility</p:attrName>
                                        </p:attrNameLst>
                                      </p:cBhvr>
                                      <p:to>
                                        <p:strVal val="visible"/>
                                      </p:to>
                                    </p:set>
                                    <p:animEffect transition="in" filter="fade">
                                      <p:cBhvr>
                                        <p:cTn id="7" dur="500"/>
                                        <p:tgtEl>
                                          <p:spTgt spid="6">
                                            <p:graphicEl>
                                              <a:dgm id="{047CA748-331B-4700-A740-DBC62F47A12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FA849E74-0479-44F4-ABF5-598427148D98}"/>
                                            </p:graphicEl>
                                          </p:spTgt>
                                        </p:tgtEl>
                                        <p:attrNameLst>
                                          <p:attrName>style.visibility</p:attrName>
                                        </p:attrNameLst>
                                      </p:cBhvr>
                                      <p:to>
                                        <p:strVal val="visible"/>
                                      </p:to>
                                    </p:set>
                                    <p:animEffect transition="in" filter="fade">
                                      <p:cBhvr>
                                        <p:cTn id="10" dur="500"/>
                                        <p:tgtEl>
                                          <p:spTgt spid="6">
                                            <p:graphicEl>
                                              <a:dgm id="{FA849E74-0479-44F4-ABF5-598427148D9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1B1A9C4-A4D5-416C-8503-ED1209DD7933}"/>
                                            </p:graphicEl>
                                          </p:spTgt>
                                        </p:tgtEl>
                                        <p:attrNameLst>
                                          <p:attrName>style.visibility</p:attrName>
                                        </p:attrNameLst>
                                      </p:cBhvr>
                                      <p:to>
                                        <p:strVal val="visible"/>
                                      </p:to>
                                    </p:set>
                                    <p:animEffect transition="in" filter="fade">
                                      <p:cBhvr>
                                        <p:cTn id="15" dur="500"/>
                                        <p:tgtEl>
                                          <p:spTgt spid="6">
                                            <p:graphicEl>
                                              <a:dgm id="{31B1A9C4-A4D5-416C-8503-ED1209DD793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F748DC35-CFF4-4A87-9A0F-A17F5B099F44}"/>
                                            </p:graphicEl>
                                          </p:spTgt>
                                        </p:tgtEl>
                                        <p:attrNameLst>
                                          <p:attrName>style.visibility</p:attrName>
                                        </p:attrNameLst>
                                      </p:cBhvr>
                                      <p:to>
                                        <p:strVal val="visible"/>
                                      </p:to>
                                    </p:set>
                                    <p:animEffect transition="in" filter="fade">
                                      <p:cBhvr>
                                        <p:cTn id="18" dur="500"/>
                                        <p:tgtEl>
                                          <p:spTgt spid="6">
                                            <p:graphicEl>
                                              <a:dgm id="{F748DC35-CFF4-4A87-9A0F-A17F5B099F4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AE9F4217-E406-4DAE-800C-1396EDFEA002}"/>
                                            </p:graphicEl>
                                          </p:spTgt>
                                        </p:tgtEl>
                                        <p:attrNameLst>
                                          <p:attrName>style.visibility</p:attrName>
                                        </p:attrNameLst>
                                      </p:cBhvr>
                                      <p:to>
                                        <p:strVal val="visible"/>
                                      </p:to>
                                    </p:set>
                                    <p:animEffect transition="in" filter="fade">
                                      <p:cBhvr>
                                        <p:cTn id="23" dur="500"/>
                                        <p:tgtEl>
                                          <p:spTgt spid="6">
                                            <p:graphicEl>
                                              <a:dgm id="{AE9F4217-E406-4DAE-800C-1396EDFEA00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571E3E1B-524F-4EEF-B8D3-FFDE42DF03E7}"/>
                                            </p:graphicEl>
                                          </p:spTgt>
                                        </p:tgtEl>
                                        <p:attrNameLst>
                                          <p:attrName>style.visibility</p:attrName>
                                        </p:attrNameLst>
                                      </p:cBhvr>
                                      <p:to>
                                        <p:strVal val="visible"/>
                                      </p:to>
                                    </p:set>
                                    <p:animEffect transition="in" filter="fade">
                                      <p:cBhvr>
                                        <p:cTn id="26" dur="500"/>
                                        <p:tgtEl>
                                          <p:spTgt spid="6">
                                            <p:graphicEl>
                                              <a:dgm id="{571E3E1B-524F-4EEF-B8D3-FFDE42DF03E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D14AD010-8B56-4EE8-8B3A-1C70D7CAFB25}"/>
                                            </p:graphicEl>
                                          </p:spTgt>
                                        </p:tgtEl>
                                        <p:attrNameLst>
                                          <p:attrName>style.visibility</p:attrName>
                                        </p:attrNameLst>
                                      </p:cBhvr>
                                      <p:to>
                                        <p:strVal val="visible"/>
                                      </p:to>
                                    </p:set>
                                    <p:animEffect transition="in" filter="fade">
                                      <p:cBhvr>
                                        <p:cTn id="31" dur="500"/>
                                        <p:tgtEl>
                                          <p:spTgt spid="6">
                                            <p:graphicEl>
                                              <a:dgm id="{D14AD010-8B56-4EE8-8B3A-1C70D7CAFB25}"/>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26D69931-6D51-40FA-913F-EC951352B5BF}"/>
                                            </p:graphicEl>
                                          </p:spTgt>
                                        </p:tgtEl>
                                        <p:attrNameLst>
                                          <p:attrName>style.visibility</p:attrName>
                                        </p:attrNameLst>
                                      </p:cBhvr>
                                      <p:to>
                                        <p:strVal val="visible"/>
                                      </p:to>
                                    </p:set>
                                    <p:animEffect transition="in" filter="fade">
                                      <p:cBhvr>
                                        <p:cTn id="34" dur="500"/>
                                        <p:tgtEl>
                                          <p:spTgt spid="6">
                                            <p:graphicEl>
                                              <a:dgm id="{26D69931-6D51-40FA-913F-EC951352B5BF}"/>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7F2B6864-92BB-4841-BA13-2149D243ADA9}"/>
                                            </p:graphicEl>
                                          </p:spTgt>
                                        </p:tgtEl>
                                        <p:attrNameLst>
                                          <p:attrName>style.visibility</p:attrName>
                                        </p:attrNameLst>
                                      </p:cBhvr>
                                      <p:to>
                                        <p:strVal val="visible"/>
                                      </p:to>
                                    </p:set>
                                    <p:animEffect transition="in" filter="fade">
                                      <p:cBhvr>
                                        <p:cTn id="39" dur="500"/>
                                        <p:tgtEl>
                                          <p:spTgt spid="6">
                                            <p:graphicEl>
                                              <a:dgm id="{7F2B6864-92BB-4841-BA13-2149D243ADA9}"/>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EEA3CEBE-39D0-42FA-A88B-B8554E6A8D6A}"/>
                                            </p:graphicEl>
                                          </p:spTgt>
                                        </p:tgtEl>
                                        <p:attrNameLst>
                                          <p:attrName>style.visibility</p:attrName>
                                        </p:attrNameLst>
                                      </p:cBhvr>
                                      <p:to>
                                        <p:strVal val="visible"/>
                                      </p:to>
                                    </p:set>
                                    <p:animEffect transition="in" filter="fade">
                                      <p:cBhvr>
                                        <p:cTn id="42" dur="500"/>
                                        <p:tgtEl>
                                          <p:spTgt spid="6">
                                            <p:graphicEl>
                                              <a:dgm id="{EEA3CEBE-39D0-42FA-A88B-B8554E6A8D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 best results..</a:t>
            </a:r>
          </a:p>
        </p:txBody>
      </p:sp>
      <p:pic>
        <p:nvPicPr>
          <p:cNvPr id="3" name="Picture 2"/>
          <p:cNvPicPr>
            <a:picLocks noChangeAspect="1"/>
          </p:cNvPicPr>
          <p:nvPr/>
        </p:nvPicPr>
        <p:blipFill>
          <a:blip r:embed="rId3"/>
          <a:stretch>
            <a:fillRect/>
          </a:stretch>
        </p:blipFill>
        <p:spPr>
          <a:xfrm>
            <a:off x="-2128371" y="795524"/>
            <a:ext cx="12826563" cy="5483356"/>
          </a:xfrm>
          <a:prstGeom prst="rect">
            <a:avLst/>
          </a:prstGeom>
        </p:spPr>
      </p:pic>
      <p:sp>
        <p:nvSpPr>
          <p:cNvPr id="4" name="Right Arrow 3"/>
          <p:cNvSpPr/>
          <p:nvPr/>
        </p:nvSpPr>
        <p:spPr>
          <a:xfrm>
            <a:off x="5110480" y="1188720"/>
            <a:ext cx="4033520" cy="1970859"/>
          </a:xfrm>
          <a:prstGeom prst="rightArrow">
            <a:avLst>
              <a:gd name="adj1" fmla="val 83091"/>
              <a:gd name="adj2" fmla="val 31723"/>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u="sng" dirty="0"/>
              <a:t>Before next lecture </a:t>
            </a:r>
          </a:p>
          <a:p>
            <a:pPr algn="ctr"/>
            <a:r>
              <a:rPr lang="en-US" sz="2000" dirty="0"/>
              <a:t>Go through past theory videos: </a:t>
            </a:r>
          </a:p>
          <a:p>
            <a:pPr algn="ctr"/>
            <a:r>
              <a:rPr lang="en-US" sz="2000" dirty="0"/>
              <a:t>Economy: “L5/P1 to P7” </a:t>
            </a:r>
          </a:p>
          <a:p>
            <a:pPr algn="ctr"/>
            <a:r>
              <a:rPr lang="en-US" sz="2000" dirty="0"/>
              <a:t>Geography: “G7 &amp; G8 series”</a:t>
            </a:r>
          </a:p>
          <a:p>
            <a:pPr algn="ctr"/>
            <a:r>
              <a:rPr lang="en-US" sz="2000" dirty="0">
                <a:hlinkClick r:id="rId4"/>
              </a:rPr>
              <a:t>youtube.com/user/</a:t>
            </a:r>
            <a:r>
              <a:rPr lang="en-US" sz="2000" dirty="0" err="1">
                <a:hlinkClick r:id="rId4"/>
              </a:rPr>
              <a:t>TheMrunalPatel</a:t>
            </a:r>
            <a:endParaRPr lang="en-US" sz="2000" dirty="0"/>
          </a:p>
        </p:txBody>
      </p:sp>
      <p:sp>
        <p:nvSpPr>
          <p:cNvPr id="5" name="Pentagon 4"/>
          <p:cNvSpPr/>
          <p:nvPr/>
        </p:nvSpPr>
        <p:spPr>
          <a:xfrm>
            <a:off x="0" y="985520"/>
            <a:ext cx="4661297" cy="2443480"/>
          </a:xfrm>
          <a:prstGeom prst="homePlate">
            <a:avLst>
              <a:gd name="adj" fmla="val 22141"/>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u="sng" dirty="0"/>
              <a:t>After Today’s Lecture</a:t>
            </a:r>
          </a:p>
          <a:p>
            <a:pPr algn="ctr"/>
            <a:r>
              <a:rPr lang="en-US" u="sng" dirty="0"/>
              <a:t>Self study After Today’s Lecture</a:t>
            </a:r>
          </a:p>
          <a:p>
            <a:pPr lvl="0"/>
            <a:r>
              <a:rPr lang="en-US" sz="3200" dirty="0">
                <a:latin typeface="Franklin Gothic Medium Cond" panose="020B0606030402020204" pitchFamily="34" charset="0"/>
              </a:rPr>
              <a:t>V2C4-External sector</a:t>
            </a:r>
          </a:p>
          <a:p>
            <a:pPr lvl="0"/>
            <a:r>
              <a:rPr lang="en-US" sz="3200" dirty="0">
                <a:latin typeface="Franklin Gothic Medium Cond" panose="020B0606030402020204" pitchFamily="34" charset="0"/>
              </a:rPr>
              <a:t>V1C8-PTA</a:t>
            </a:r>
          </a:p>
          <a:p>
            <a:pPr lvl="0"/>
            <a:r>
              <a:rPr lang="en-US" sz="3200" dirty="0">
                <a:solidFill>
                  <a:srgbClr val="FFFF00"/>
                </a:solidFill>
                <a:latin typeface="Franklin Gothic Medium Cond" panose="020B0606030402020204" pitchFamily="34" charset="0"/>
              </a:rPr>
              <a:t>IYB-2016 Ch. 7, 13</a:t>
            </a:r>
          </a:p>
        </p:txBody>
      </p:sp>
      <p:sp>
        <p:nvSpPr>
          <p:cNvPr id="8" name="Flowchart: Alternate Process 7"/>
          <p:cNvSpPr/>
          <p:nvPr/>
        </p:nvSpPr>
        <p:spPr>
          <a:xfrm>
            <a:off x="1147666" y="5474674"/>
            <a:ext cx="5941268" cy="458327"/>
          </a:xfrm>
          <a:prstGeom prst="flowChartAlternateProcess">
            <a:avLst/>
          </a:prstGeom>
          <a:solidFill>
            <a:srgbClr val="0070C0"/>
          </a:solidFill>
          <a:ln>
            <a:solidFill>
              <a:srgbClr val="00206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bg1"/>
                </a:solidFill>
              </a:rPr>
              <a:t>+ Daily English newspaper: Hindu (1</a:t>
            </a:r>
            <a:r>
              <a:rPr lang="en-US" baseline="30000" dirty="0">
                <a:solidFill>
                  <a:schemeClr val="bg1"/>
                </a:solidFill>
              </a:rPr>
              <a:t>st</a:t>
            </a:r>
            <a:r>
              <a:rPr lang="en-US" dirty="0">
                <a:solidFill>
                  <a:schemeClr val="bg1"/>
                </a:solidFill>
              </a:rPr>
              <a:t> Preference) OR  </a:t>
            </a:r>
            <a:r>
              <a:rPr lang="en-US" dirty="0" err="1">
                <a:solidFill>
                  <a:schemeClr val="bg1"/>
                </a:solidFill>
              </a:rPr>
              <a:t>Indianexpress</a:t>
            </a:r>
            <a:endParaRPr lang="en-US" dirty="0">
              <a:solidFill>
                <a:schemeClr val="bg1"/>
              </a:solidFill>
            </a:endParaRPr>
          </a:p>
        </p:txBody>
      </p:sp>
    </p:spTree>
    <p:extLst>
      <p:ext uri="{BB962C8B-B14F-4D97-AF65-F5344CB8AC3E}">
        <p14:creationId xmlns:p14="http://schemas.microsoft.com/office/powerpoint/2010/main" val="3706818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556090722"/>
              </p:ext>
            </p:extLst>
          </p:nvPr>
        </p:nvGraphicFramePr>
        <p:xfrm>
          <a:off x="154781" y="995680"/>
          <a:ext cx="8797529" cy="55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India should brace up</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197" y="4206121"/>
            <a:ext cx="3923012" cy="2241721"/>
          </a:xfrm>
          <a:prstGeom prst="rect">
            <a:avLst/>
          </a:prstGeom>
        </p:spPr>
      </p:pic>
    </p:spTree>
    <p:extLst>
      <p:ext uri="{BB962C8B-B14F-4D97-AF65-F5344CB8AC3E}">
        <p14:creationId xmlns:p14="http://schemas.microsoft.com/office/powerpoint/2010/main" val="303842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CF67233-3941-4B7D-9E51-BD057B983A13}"/>
                                            </p:graphicEl>
                                          </p:spTgt>
                                        </p:tgtEl>
                                        <p:attrNameLst>
                                          <p:attrName>style.visibility</p:attrName>
                                        </p:attrNameLst>
                                      </p:cBhvr>
                                      <p:to>
                                        <p:strVal val="visible"/>
                                      </p:to>
                                    </p:set>
                                    <p:animEffect transition="in" filter="fade">
                                      <p:cBhvr>
                                        <p:cTn id="7" dur="500"/>
                                        <p:tgtEl>
                                          <p:spTgt spid="5">
                                            <p:graphicEl>
                                              <a:dgm id="{0CF67233-3941-4B7D-9E51-BD057B983A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4D2BCF95-093F-4618-9523-FC0AD3872F22}"/>
                                            </p:graphicEl>
                                          </p:spTgt>
                                        </p:tgtEl>
                                        <p:attrNameLst>
                                          <p:attrName>style.visibility</p:attrName>
                                        </p:attrNameLst>
                                      </p:cBhvr>
                                      <p:to>
                                        <p:strVal val="visible"/>
                                      </p:to>
                                    </p:set>
                                    <p:animEffect transition="in" filter="fade">
                                      <p:cBhvr>
                                        <p:cTn id="12" dur="500"/>
                                        <p:tgtEl>
                                          <p:spTgt spid="5">
                                            <p:graphicEl>
                                              <a:dgm id="{4D2BCF95-093F-4618-9523-FC0AD3872F2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2BF585C9-BD76-46FD-A5BA-3C47FCD04CC3}"/>
                                            </p:graphicEl>
                                          </p:spTgt>
                                        </p:tgtEl>
                                        <p:attrNameLst>
                                          <p:attrName>style.visibility</p:attrName>
                                        </p:attrNameLst>
                                      </p:cBhvr>
                                      <p:to>
                                        <p:strVal val="visible"/>
                                      </p:to>
                                    </p:set>
                                    <p:animEffect transition="in" filter="fade">
                                      <p:cBhvr>
                                        <p:cTn id="17" dur="500"/>
                                        <p:tgtEl>
                                          <p:spTgt spid="5">
                                            <p:graphicEl>
                                              <a:dgm id="{2BF585C9-BD76-46FD-A5BA-3C47FCD04CC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F75E1DE7-5577-438B-8D33-17D3606D9B14}"/>
                                            </p:graphicEl>
                                          </p:spTgt>
                                        </p:tgtEl>
                                        <p:attrNameLst>
                                          <p:attrName>style.visibility</p:attrName>
                                        </p:attrNameLst>
                                      </p:cBhvr>
                                      <p:to>
                                        <p:strVal val="visible"/>
                                      </p:to>
                                    </p:set>
                                    <p:animEffect transition="in" filter="fade">
                                      <p:cBhvr>
                                        <p:cTn id="22" dur="500"/>
                                        <p:tgtEl>
                                          <p:spTgt spid="5">
                                            <p:graphicEl>
                                              <a:dgm id="{F75E1DE7-5577-438B-8D33-17D3606D9B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036"/>
          <a:stretch/>
        </p:blipFill>
        <p:spPr>
          <a:xfrm>
            <a:off x="0" y="0"/>
            <a:ext cx="9144000" cy="6858000"/>
          </a:xfrm>
          <a:prstGeom prst="rect">
            <a:avLst/>
          </a:prstGeom>
        </p:spPr>
      </p:pic>
      <p:sp>
        <p:nvSpPr>
          <p:cNvPr id="4" name="Title 3"/>
          <p:cNvSpPr txBox="1">
            <a:spLocks/>
          </p:cNvSpPr>
          <p:nvPr/>
        </p:nvSpPr>
        <p:spPr>
          <a:xfrm>
            <a:off x="53885" y="927637"/>
            <a:ext cx="5164727" cy="526256"/>
          </a:xfrm>
          <a:prstGeom prst="rect">
            <a:avLst/>
          </a:prstGeom>
          <a:solidFill>
            <a:srgbClr val="1B587C">
              <a:alpha val="50000"/>
            </a:srgbClr>
          </a:solidFill>
          <a:ln>
            <a:noFill/>
          </a:ln>
          <a:effectLst/>
        </p:spPr>
        <p:txBody>
          <a:bodyPr vert="horz" lIns="68580" tIns="34290" rIns="68580" bIns="34290" rtlCol="0" anchor="ctr">
            <a:normAutofit/>
          </a:bodyPr>
          <a:lstStyle>
            <a:lvl1pPr algn="ctr"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Banking sector:</a:t>
            </a:r>
            <a:r>
              <a:rPr kumimoji="0" lang="en-US" sz="3300" b="0" i="0" u="none" strike="noStrike" kern="1200" cap="none" spc="0" normalizeH="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rPr>
              <a:t> BES161</a:t>
            </a:r>
            <a:endParaRPr kumimoji="0" lang="en-US" sz="33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Franklin Gothic Demi Cond" panose="020B0706030402020204" pitchFamily="34" charset="0"/>
              <a:ea typeface="Segoe UI Black" panose="020B0A02040204020203" pitchFamily="34" charset="0"/>
              <a:cs typeface="Segoe UI Black" panose="020B0A02040204020203" pitchFamily="34" charset="0"/>
            </a:endParaRPr>
          </a:p>
        </p:txBody>
      </p:sp>
      <p:graphicFrame>
        <p:nvGraphicFramePr>
          <p:cNvPr id="5" name="Content Placeholder 5"/>
          <p:cNvGraphicFramePr>
            <a:graphicFrameLocks/>
          </p:cNvGraphicFramePr>
          <p:nvPr>
            <p:extLst/>
          </p:nvPr>
        </p:nvGraphicFramePr>
        <p:xfrm>
          <a:off x="53579" y="1576388"/>
          <a:ext cx="5164931" cy="39469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7333" y="1575132"/>
            <a:ext cx="498711" cy="49871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5807" y="1523024"/>
            <a:ext cx="498711" cy="49871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0989" y="3763304"/>
            <a:ext cx="498711" cy="498711"/>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2497" y="927637"/>
            <a:ext cx="498711" cy="498711"/>
          </a:xfrm>
          <a:prstGeom prst="rect">
            <a:avLst/>
          </a:prstGeom>
        </p:spPr>
      </p:pic>
    </p:spTree>
    <p:extLst>
      <p:ext uri="{BB962C8B-B14F-4D97-AF65-F5344CB8AC3E}">
        <p14:creationId xmlns:p14="http://schemas.microsoft.com/office/powerpoint/2010/main" val="1832026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774989" y="404037"/>
            <a:ext cx="5207721" cy="5718687"/>
          </a:xfrm>
        </p:spPr>
        <p:txBody>
          <a:bodyPr>
            <a:normAutofit lnSpcReduction="10000"/>
          </a:bodyPr>
          <a:lstStyle/>
          <a:p>
            <a:pPr fontAlgn="ctr"/>
            <a:r>
              <a:rPr lang="en-US" u="sng" dirty="0"/>
              <a:t>MD and CEO is Usha </a:t>
            </a:r>
            <a:r>
              <a:rPr lang="en-US" u="sng" dirty="0" err="1"/>
              <a:t>Anantha</a:t>
            </a:r>
            <a:r>
              <a:rPr lang="en-US" u="sng" dirty="0"/>
              <a:t> </a:t>
            </a:r>
            <a:r>
              <a:rPr lang="en-US" u="sng" dirty="0" err="1"/>
              <a:t>Subraminum</a:t>
            </a:r>
            <a:r>
              <a:rPr lang="en-US" u="sng" dirty="0"/>
              <a:t>.</a:t>
            </a:r>
          </a:p>
          <a:p>
            <a:pPr fontAlgn="ctr"/>
            <a:r>
              <a:rPr lang="en-US" dirty="0"/>
              <a:t>Reasons: higher provision for bad loans. -Mallya Rs.800 cr. Loan; Steel-12500 cr.; Punjab-FCI</a:t>
            </a:r>
          </a:p>
          <a:p>
            <a:pPr fontAlgn="ctr"/>
            <a:r>
              <a:rPr lang="en-US" dirty="0"/>
              <a:t>Solutions planned: (1) war room headed by GM (2) selling  PNB housing finance and other non-core companies</a:t>
            </a:r>
          </a:p>
        </p:txBody>
      </p:sp>
      <p:graphicFrame>
        <p:nvGraphicFramePr>
          <p:cNvPr id="13" name="Content Placeholder 5"/>
          <p:cNvGraphicFramePr>
            <a:graphicFrameLocks noGrp="1"/>
          </p:cNvGraphicFramePr>
          <p:nvPr>
            <p:ph sz="quarter" idx="17"/>
            <p:extLst/>
          </p:nvPr>
        </p:nvGraphicFramePr>
        <p:xfrm>
          <a:off x="536972" y="1890713"/>
          <a:ext cx="2781300" cy="389065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Autofit/>
          </a:bodyPr>
          <a:lstStyle/>
          <a:p>
            <a:r>
              <a:rPr lang="en-US" sz="2000" dirty="0"/>
              <a:t>2015: Financial statements of PSBs (</a:t>
            </a:r>
            <a:r>
              <a:rPr lang="en-US" sz="2000" dirty="0" err="1"/>
              <a:t>Rs.Crore</a:t>
            </a:r>
            <a:r>
              <a:rPr lang="en-US" sz="2000" dirty="0"/>
              <a: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795" y="6341767"/>
            <a:ext cx="3444749" cy="53375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85797" y="3091510"/>
            <a:ext cx="733866" cy="23162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8543" y="4091512"/>
            <a:ext cx="1244936" cy="586300"/>
          </a:xfrm>
          <a:prstGeom prst="rect">
            <a:avLst/>
          </a:prstGeom>
        </p:spPr>
      </p:pic>
    </p:spTree>
    <p:extLst>
      <p:ext uri="{BB962C8B-B14F-4D97-AF65-F5344CB8AC3E}">
        <p14:creationId xmlns:p14="http://schemas.microsoft.com/office/powerpoint/2010/main" val="46941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14852"/>
            <a:ext cx="4184780" cy="2353939"/>
          </a:xfrm>
          <a:prstGeom prst="rect">
            <a:avLst/>
          </a:prstGeom>
          <a:ln w="228600" cap="sq" cmpd="thickThin">
            <a:solidFill>
              <a:schemeClr val="accent1"/>
            </a:solidFill>
            <a:prstDash val="solid"/>
            <a:miter lim="800000"/>
          </a:ln>
          <a:effectLst>
            <a:innerShdw blurRad="76200">
              <a:srgbClr val="000000"/>
            </a:inn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941" y="3648997"/>
            <a:ext cx="4572638" cy="257210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9005" y="1547281"/>
            <a:ext cx="4425034" cy="2489081"/>
          </a:xfrm>
          <a:prstGeom prst="rect">
            <a:avLst/>
          </a:prstGeom>
          <a:ln w="228600" cap="sq" cmpd="thickThin">
            <a:solidFill>
              <a:schemeClr val="accent1"/>
            </a:solidFill>
            <a:prstDash val="solid"/>
            <a:miter lim="800000"/>
          </a:ln>
          <a:effectLst>
            <a:innerShdw blurRad="76200">
              <a:srgbClr val="000000"/>
            </a:innerShdw>
          </a:effectLst>
        </p:spPr>
      </p:pic>
      <p:sp>
        <p:nvSpPr>
          <p:cNvPr id="2" name="Title 1"/>
          <p:cNvSpPr>
            <a:spLocks noGrp="1"/>
          </p:cNvSpPr>
          <p:nvPr>
            <p:ph type="title"/>
          </p:nvPr>
        </p:nvSpPr>
        <p:spPr/>
        <p:txBody>
          <a:bodyPr>
            <a:normAutofit/>
          </a:bodyPr>
          <a:lstStyle/>
          <a:p>
            <a:r>
              <a:rPr lang="en-US" dirty="0"/>
              <a:t>IBC-2015 Pass in Rajya Sabha</a:t>
            </a:r>
          </a:p>
        </p:txBody>
      </p:sp>
      <p:sp>
        <p:nvSpPr>
          <p:cNvPr id="6" name="Up Arrow Callout 5"/>
          <p:cNvSpPr/>
          <p:nvPr/>
        </p:nvSpPr>
        <p:spPr>
          <a:xfrm>
            <a:off x="205096" y="3199479"/>
            <a:ext cx="2596243" cy="1216704"/>
          </a:xfrm>
          <a:prstGeom prst="upArrowCallou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C000"/>
                </a:solidFill>
                <a:effectLst/>
                <a:uLnTx/>
                <a:uFillTx/>
                <a:latin typeface="Franklin Gothic Medium Cond" panose="020B0606030402020204" pitchFamily="34" charset="0"/>
              </a:rPr>
              <a:t>For companies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C000"/>
                </a:solidFill>
                <a:effectLst/>
                <a:uLnTx/>
                <a:uFillTx/>
                <a:latin typeface="Franklin Gothic Medium Cond" panose="020B0606030402020204" pitchFamily="34" charset="0"/>
              </a:rPr>
              <a:t>NCLT</a:t>
            </a:r>
          </a:p>
        </p:txBody>
      </p:sp>
      <p:sp>
        <p:nvSpPr>
          <p:cNvPr id="7" name="Up Arrow Callout 6"/>
          <p:cNvSpPr/>
          <p:nvPr/>
        </p:nvSpPr>
        <p:spPr>
          <a:xfrm>
            <a:off x="7182562" y="3054272"/>
            <a:ext cx="1961438" cy="1507119"/>
          </a:xfrm>
          <a:prstGeom prst="upArrowCallou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FFC000"/>
                </a:solidFill>
                <a:effectLst/>
                <a:uLnTx/>
                <a:uFillTx/>
                <a:latin typeface="Franklin Gothic Medium Cond" panose="020B0606030402020204" pitchFamily="34" charset="0"/>
              </a:rPr>
              <a:t>For individual,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FFC000"/>
                </a:solidFill>
                <a:effectLst/>
                <a:uLnTx/>
                <a:uFillTx/>
                <a:latin typeface="Franklin Gothic Medium Cond" panose="020B0606030402020204" pitchFamily="34" charset="0"/>
              </a:rPr>
              <a:t>Partnership firms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FFC000"/>
                </a:solidFill>
                <a:effectLst/>
                <a:uLnTx/>
                <a:uFillTx/>
                <a:latin typeface="Franklin Gothic Medium Cond" panose="020B0606030402020204" pitchFamily="34" charset="0"/>
              </a:rPr>
              <a:t>Goto DRT</a:t>
            </a:r>
          </a:p>
        </p:txBody>
      </p:sp>
      <p:sp>
        <p:nvSpPr>
          <p:cNvPr id="3" name="Rectangle 2"/>
          <p:cNvSpPr/>
          <p:nvPr/>
        </p:nvSpPr>
        <p:spPr>
          <a:xfrm>
            <a:off x="0" y="4561391"/>
            <a:ext cx="3322320" cy="150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sng" strike="noStrike" kern="0" cap="none" spc="0" normalizeH="0" baseline="0" noProof="0" dirty="0">
                <a:ln>
                  <a:noFill/>
                </a:ln>
                <a:solidFill>
                  <a:schemeClr val="bg1"/>
                </a:solidFill>
                <a:effectLst/>
                <a:uLnTx/>
                <a:uFillTx/>
              </a:rPr>
              <a:t>New updates</a:t>
            </a:r>
          </a:p>
          <a:p>
            <a:pPr marL="257175" marR="0" lvl="0" indent="-257175" defTabSz="91440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0" cap="none" spc="0" normalizeH="0" baseline="0" noProof="0" dirty="0">
                <a:ln>
                  <a:noFill/>
                </a:ln>
                <a:solidFill>
                  <a:schemeClr val="bg1"/>
                </a:solidFill>
                <a:effectLst/>
                <a:uLnTx/>
                <a:uFillTx/>
              </a:rPr>
              <a:t>Worker dues for 24 months</a:t>
            </a:r>
          </a:p>
          <a:p>
            <a:pPr marL="257175" marR="0" lvl="0" indent="-257175" defTabSz="91440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0" cap="none" spc="0" normalizeH="0" baseline="0" noProof="0" dirty="0">
                <a:ln>
                  <a:noFill/>
                </a:ln>
                <a:solidFill>
                  <a:schemeClr val="bg1"/>
                </a:solidFill>
                <a:effectLst/>
                <a:uLnTx/>
                <a:uFillTx/>
              </a:rPr>
              <a:t>Cross-border insolvency. </a:t>
            </a:r>
          </a:p>
        </p:txBody>
      </p:sp>
    </p:spTree>
    <p:extLst>
      <p:ext uri="{BB962C8B-B14F-4D97-AF65-F5344CB8AC3E}">
        <p14:creationId xmlns:p14="http://schemas.microsoft.com/office/powerpoint/2010/main" val="31706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sz="2700" dirty="0"/>
              <a:t>Monetary policy Committee immediately after Fin. Bill is passed</a:t>
            </a:r>
          </a:p>
        </p:txBody>
      </p:sp>
      <p:sp>
        <p:nvSpPr>
          <p:cNvPr id="7" name="Pentagon 6"/>
          <p:cNvSpPr/>
          <p:nvPr/>
        </p:nvSpPr>
        <p:spPr>
          <a:xfrm>
            <a:off x="2255228" y="2769578"/>
            <a:ext cx="3086101" cy="3356902"/>
          </a:xfrm>
          <a:prstGeom prst="homePlate">
            <a:avLst>
              <a:gd name="adj" fmla="val 8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sng" strike="noStrike" kern="0" cap="none" spc="0" normalizeH="0" baseline="0" noProof="0" dirty="0">
                <a:ln>
                  <a:noFill/>
                </a:ln>
                <a:solidFill>
                  <a:schemeClr val="tx1"/>
                </a:solidFill>
                <a:effectLst/>
                <a:uLnTx/>
                <a:uFillTx/>
              </a:rPr>
              <a:t>Search cum selection Committee</a:t>
            </a:r>
          </a:p>
          <a:p>
            <a:pPr marL="257175" marR="0" lvl="0" indent="-257175" defTabSz="91440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0" cap="none" spc="0" normalizeH="0" baseline="0" noProof="0" dirty="0">
                <a:ln>
                  <a:noFill/>
                </a:ln>
                <a:solidFill>
                  <a:schemeClr val="tx1"/>
                </a:solidFill>
                <a:effectLst/>
                <a:uLnTx/>
                <a:uFillTx/>
              </a:rPr>
              <a:t>Cabinet Secretary </a:t>
            </a:r>
          </a:p>
          <a:p>
            <a:pPr marL="257175" marR="0" lvl="0" indent="-257175" defTabSz="91440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0" cap="none" spc="0" normalizeH="0" baseline="0" noProof="0" dirty="0">
                <a:ln>
                  <a:noFill/>
                </a:ln>
                <a:solidFill>
                  <a:schemeClr val="tx1"/>
                </a:solidFill>
                <a:effectLst/>
                <a:uLnTx/>
                <a:uFillTx/>
              </a:rPr>
              <a:t>Rajan</a:t>
            </a:r>
          </a:p>
          <a:p>
            <a:pPr marL="257175" marR="0" lvl="0" indent="-257175" defTabSz="91440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0" cap="none" spc="0" normalizeH="0" baseline="0" noProof="0" dirty="0">
                <a:ln>
                  <a:noFill/>
                </a:ln>
                <a:solidFill>
                  <a:schemeClr val="tx1"/>
                </a:solidFill>
                <a:effectLst/>
                <a:uLnTx/>
                <a:uFillTx/>
              </a:rPr>
              <a:t>Secretary Economic Affairs</a:t>
            </a:r>
          </a:p>
        </p:txBody>
      </p:sp>
    </p:spTree>
    <p:extLst>
      <p:ext uri="{BB962C8B-B14F-4D97-AF65-F5344CB8AC3E}">
        <p14:creationId xmlns:p14="http://schemas.microsoft.com/office/powerpoint/2010/main" val="385246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67D52EEC-D3BC-4B90-AD40-3ABB8F26B52F}"/>
                                            </p:graphicEl>
                                          </p:spTgt>
                                        </p:tgtEl>
                                        <p:attrNameLst>
                                          <p:attrName>style.visibility</p:attrName>
                                        </p:attrNameLst>
                                      </p:cBhvr>
                                      <p:to>
                                        <p:strVal val="visible"/>
                                      </p:to>
                                    </p:set>
                                    <p:animEffect transition="in" filter="fade">
                                      <p:cBhvr>
                                        <p:cTn id="7" dur="500"/>
                                        <p:tgtEl>
                                          <p:spTgt spid="6">
                                            <p:graphicEl>
                                              <a:dgm id="{67D52EEC-D3BC-4B90-AD40-3ABB8F26B52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D4A4126A-CD4E-4A71-97D6-B03A0B723DD1}"/>
                                            </p:graphicEl>
                                          </p:spTgt>
                                        </p:tgtEl>
                                        <p:attrNameLst>
                                          <p:attrName>style.visibility</p:attrName>
                                        </p:attrNameLst>
                                      </p:cBhvr>
                                      <p:to>
                                        <p:strVal val="visible"/>
                                      </p:to>
                                    </p:set>
                                    <p:animEffect transition="in" filter="fade">
                                      <p:cBhvr>
                                        <p:cTn id="12" dur="500"/>
                                        <p:tgtEl>
                                          <p:spTgt spid="6">
                                            <p:graphicEl>
                                              <a:dgm id="{D4A4126A-CD4E-4A71-97D6-B03A0B723DD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C3B7CF44-1576-4EDA-80FA-23BC34CB4641}"/>
                                            </p:graphicEl>
                                          </p:spTgt>
                                        </p:tgtEl>
                                        <p:attrNameLst>
                                          <p:attrName>style.visibility</p:attrName>
                                        </p:attrNameLst>
                                      </p:cBhvr>
                                      <p:to>
                                        <p:strVal val="visible"/>
                                      </p:to>
                                    </p:set>
                                    <p:animEffect transition="in" filter="fade">
                                      <p:cBhvr>
                                        <p:cTn id="17" dur="500"/>
                                        <p:tgtEl>
                                          <p:spTgt spid="6">
                                            <p:graphicEl>
                                              <a:dgm id="{C3B7CF44-1576-4EDA-80FA-23BC34CB464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B0E81194-0A21-46B8-B267-71907DC544BA}"/>
                                            </p:graphicEl>
                                          </p:spTgt>
                                        </p:tgtEl>
                                        <p:attrNameLst>
                                          <p:attrName>style.visibility</p:attrName>
                                        </p:attrNameLst>
                                      </p:cBhvr>
                                      <p:to>
                                        <p:strVal val="visible"/>
                                      </p:to>
                                    </p:set>
                                    <p:animEffect transition="in" filter="fade">
                                      <p:cBhvr>
                                        <p:cTn id="22" dur="500"/>
                                        <p:tgtEl>
                                          <p:spTgt spid="6">
                                            <p:graphicEl>
                                              <a:dgm id="{B0E81194-0A21-46B8-B267-71907DC544B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animBg="1"/>
    </p:bldLst>
  </p:timing>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BRIJ_4_3</Template>
  <TotalTime>988</TotalTime>
  <Words>2157</Words>
  <Application>Microsoft Office PowerPoint</Application>
  <PresentationFormat>On-screen Show (4:3)</PresentationFormat>
  <Paragraphs>438</Paragraphs>
  <Slides>42</Slides>
  <Notes>42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Arial Unicode MS</vt:lpstr>
      <vt:lpstr>Arial</vt:lpstr>
      <vt:lpstr>Arial Black</vt:lpstr>
      <vt:lpstr>Calibri</vt:lpstr>
      <vt:lpstr>Franklin Gothic Demi</vt:lpstr>
      <vt:lpstr>Franklin Gothic Demi Cond</vt:lpstr>
      <vt:lpstr>Franklin Gothic Heavy</vt:lpstr>
      <vt:lpstr>Franklin Gothic Medium</vt:lpstr>
      <vt:lpstr>Franklin Gothic Medium Cond</vt:lpstr>
      <vt:lpstr>Segoe UI Black</vt:lpstr>
      <vt:lpstr>Segoe UI Semibold</vt:lpstr>
      <vt:lpstr>Wingdings</vt:lpstr>
      <vt:lpstr>BRIJ_4_3</vt:lpstr>
      <vt:lpstr>Crisis periods getting shorter,  we’ve to brace up</vt:lpstr>
      <vt:lpstr>India’s fate linked with World’s fate</vt:lpstr>
      <vt:lpstr>Financial crisis</vt:lpstr>
      <vt:lpstr>V1c1 page9 and  box 1.2</vt:lpstr>
      <vt:lpstr>India should brace up</vt:lpstr>
      <vt:lpstr>PowerPoint Presentation</vt:lpstr>
      <vt:lpstr>2015: Financial statements of PSBs (Rs.Crore)</vt:lpstr>
      <vt:lpstr>IBC-2015 Pass in Rajya Sabha</vt:lpstr>
      <vt:lpstr>Monetary policy Committee immediately after Fin. Bill is passed</vt:lpstr>
      <vt:lpstr>Banking sector Reforms: Narsimhan-III ? </vt:lpstr>
      <vt:lpstr>SBI owns ~75% to 100% in each of these banks</vt:lpstr>
      <vt:lpstr>PowerPoint Presentation</vt:lpstr>
      <vt:lpstr>SBI Bank consolidation</vt:lpstr>
      <vt:lpstr>Differential Banks</vt:lpstr>
      <vt:lpstr>3 out 11 payment banks: gone with the wind</vt:lpstr>
      <vt:lpstr>India should brace up</vt:lpstr>
      <vt:lpstr>What is P2P Lending?</vt:lpstr>
      <vt:lpstr>P2P Lending</vt:lpstr>
      <vt:lpstr>Risks and rewards associated</vt:lpstr>
      <vt:lpstr>P2P lending</vt:lpstr>
      <vt:lpstr>PowerPoint Presentation</vt:lpstr>
      <vt:lpstr>Financial Market</vt:lpstr>
      <vt:lpstr> deepen corporate bond market</vt:lpstr>
      <vt:lpstr> deepen corporate bond market</vt:lpstr>
      <vt:lpstr>SME platform</vt:lpstr>
      <vt:lpstr>Budget 2015: National Investment and Infrastructure Fund (NIIF)</vt:lpstr>
      <vt:lpstr>SEBI classification- alternative investment fund (AIF)</vt:lpstr>
      <vt:lpstr>SEBI classification- FPIs</vt:lpstr>
      <vt:lpstr>Financial Market</vt:lpstr>
      <vt:lpstr>P-Note: Offshore Derivative Instrument</vt:lpstr>
      <vt:lpstr>P-Notes Bad because </vt:lpstr>
      <vt:lpstr>P-Notes: SEBI’s new norms 2016, May</vt:lpstr>
      <vt:lpstr>India should brace up</vt:lpstr>
      <vt:lpstr>Performance of Indian stock market?</vt:lpstr>
      <vt:lpstr>India should brace up</vt:lpstr>
      <vt:lpstr>Foreigner Investors PoV: As such India doesn’t suck</vt:lpstr>
      <vt:lpstr>Banking done/will be done</vt:lpstr>
      <vt:lpstr>Financial market done/will be done</vt:lpstr>
      <vt:lpstr>Theory +Economic Survey Vol.2 + Vol.1 + Budget 2016</vt:lpstr>
      <vt:lpstr>PowerPoint Presentation</vt:lpstr>
      <vt:lpstr>PowerPoint Presentation</vt:lpstr>
      <vt:lpstr>For best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466</cp:revision>
  <dcterms:created xsi:type="dcterms:W3CDTF">2016-05-16T14:51:32Z</dcterms:created>
  <dcterms:modified xsi:type="dcterms:W3CDTF">2016-06-12T11:34:24Z</dcterms:modified>
</cp:coreProperties>
</file>